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379" r:id="rId2"/>
    <p:sldId id="270" r:id="rId3"/>
    <p:sldId id="452" r:id="rId4"/>
    <p:sldId id="453" r:id="rId5"/>
    <p:sldId id="456" r:id="rId6"/>
    <p:sldId id="457" r:id="rId7"/>
    <p:sldId id="455" r:id="rId8"/>
    <p:sldId id="454" r:id="rId9"/>
    <p:sldId id="458" r:id="rId10"/>
    <p:sldId id="434" r:id="rId11"/>
    <p:sldId id="437" r:id="rId12"/>
    <p:sldId id="444" r:id="rId13"/>
    <p:sldId id="445" r:id="rId14"/>
    <p:sldId id="446" r:id="rId15"/>
    <p:sldId id="447" r:id="rId16"/>
    <p:sldId id="448" r:id="rId17"/>
    <p:sldId id="449" r:id="rId18"/>
    <p:sldId id="450" r:id="rId19"/>
    <p:sldId id="451" r:id="rId20"/>
    <p:sldId id="435" r:id="rId21"/>
  </p:sldIdLst>
  <p:sldSz cx="12192000" cy="6858000"/>
  <p:notesSz cx="6797675" cy="9928225"/>
  <p:defaultText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8" userDrawn="1">
          <p15:clr>
            <a:srgbClr val="A4A3A4"/>
          </p15:clr>
        </p15:guide>
        <p15:guide id="2" pos="7605" userDrawn="1">
          <p15:clr>
            <a:srgbClr val="A4A3A4"/>
          </p15:clr>
        </p15:guide>
        <p15:guide id="3" orient="horz" pos="1162" userDrawn="1">
          <p15:clr>
            <a:srgbClr val="A4A3A4"/>
          </p15:clr>
        </p15:guide>
        <p15:guide id="4" pos="7401" userDrawn="1">
          <p15:clr>
            <a:srgbClr val="A4A3A4"/>
          </p15:clr>
        </p15:guide>
        <p15:guide id="5" orient="horz">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594" autoAdjust="0"/>
    <p:restoredTop sz="94660" autoAdjust="0"/>
  </p:normalViewPr>
  <p:slideViewPr>
    <p:cSldViewPr snapToGrid="0">
      <p:cViewPr varScale="1">
        <p:scale>
          <a:sx n="83" d="100"/>
          <a:sy n="83" d="100"/>
        </p:scale>
        <p:origin x="82" y="77"/>
      </p:cViewPr>
      <p:guideLst>
        <p:guide orient="horz" pos="4088"/>
        <p:guide pos="7605"/>
        <p:guide orient="horz" pos="1162"/>
        <p:guide pos="7401"/>
        <p:guide orient="horz"/>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3" d="100"/>
          <a:sy n="73" d="100"/>
        </p:scale>
        <p:origin x="2148" y="8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 xmlns:a16="http://schemas.microsoft.com/office/drawing/2014/main" id="{96394820-1AB5-4161-A6BC-8FA1318FC9EE}"/>
              </a:ext>
            </a:extLst>
          </p:cNvPr>
          <p:cNvSpPr>
            <a:spLocks noGrp="1"/>
          </p:cNvSpPr>
          <p:nvPr>
            <p:ph type="hdr" sz="quarter"/>
          </p:nvPr>
        </p:nvSpPr>
        <p:spPr>
          <a:xfrm>
            <a:off x="1" y="0"/>
            <a:ext cx="2945659" cy="498136"/>
          </a:xfrm>
          <a:prstGeom prst="rect">
            <a:avLst/>
          </a:prstGeom>
        </p:spPr>
        <p:txBody>
          <a:bodyPr vert="horz" lIns="91440" tIns="45720" rIns="91440" bIns="45720" rtlCol="0"/>
          <a:lstStyle>
            <a:lvl1pPr algn="l">
              <a:defRPr sz="1200"/>
            </a:lvl1pPr>
          </a:lstStyle>
          <a:p>
            <a:endParaRPr lang="ca-ES"/>
          </a:p>
        </p:txBody>
      </p:sp>
      <p:sp>
        <p:nvSpPr>
          <p:cNvPr id="3" name="Marcador de fecha 2">
            <a:extLst>
              <a:ext uri="{FF2B5EF4-FFF2-40B4-BE49-F238E27FC236}">
                <a16:creationId xmlns="" xmlns:a16="http://schemas.microsoft.com/office/drawing/2014/main" id="{D8BF51D3-12F7-4E8E-87C2-73A670BEFEDF}"/>
              </a:ext>
            </a:extLst>
          </p:cNvPr>
          <p:cNvSpPr>
            <a:spLocks noGrp="1"/>
          </p:cNvSpPr>
          <p:nvPr>
            <p:ph type="dt" sz="quarter" idx="1"/>
          </p:nvPr>
        </p:nvSpPr>
        <p:spPr>
          <a:xfrm>
            <a:off x="3850444" y="0"/>
            <a:ext cx="2945659" cy="498136"/>
          </a:xfrm>
          <a:prstGeom prst="rect">
            <a:avLst/>
          </a:prstGeom>
        </p:spPr>
        <p:txBody>
          <a:bodyPr vert="horz" lIns="91440" tIns="45720" rIns="91440" bIns="45720" rtlCol="0"/>
          <a:lstStyle>
            <a:lvl1pPr algn="r">
              <a:defRPr sz="1200"/>
            </a:lvl1pPr>
          </a:lstStyle>
          <a:p>
            <a:fld id="{48171762-B422-46C8-B060-04DF81C729BC}" type="datetimeFigureOut">
              <a:rPr lang="ca-ES" smtClean="0"/>
              <a:pPr/>
              <a:t>01/08/2018</a:t>
            </a:fld>
            <a:endParaRPr lang="ca-ES"/>
          </a:p>
        </p:txBody>
      </p:sp>
      <p:sp>
        <p:nvSpPr>
          <p:cNvPr id="4" name="Marcador de pie de página 3">
            <a:extLst>
              <a:ext uri="{FF2B5EF4-FFF2-40B4-BE49-F238E27FC236}">
                <a16:creationId xmlns="" xmlns:a16="http://schemas.microsoft.com/office/drawing/2014/main" id="{36A7D8BB-6612-43C0-A0F2-469E2FC7D03E}"/>
              </a:ext>
            </a:extLst>
          </p:cNvPr>
          <p:cNvSpPr>
            <a:spLocks noGrp="1"/>
          </p:cNvSpPr>
          <p:nvPr>
            <p:ph type="ftr" sz="quarter" idx="2"/>
          </p:nvPr>
        </p:nvSpPr>
        <p:spPr>
          <a:xfrm>
            <a:off x="1" y="9430092"/>
            <a:ext cx="2945659" cy="498135"/>
          </a:xfrm>
          <a:prstGeom prst="rect">
            <a:avLst/>
          </a:prstGeom>
        </p:spPr>
        <p:txBody>
          <a:bodyPr vert="horz" lIns="91440" tIns="45720" rIns="91440" bIns="45720" rtlCol="0" anchor="b"/>
          <a:lstStyle>
            <a:lvl1pPr algn="l">
              <a:defRPr sz="1200"/>
            </a:lvl1pPr>
          </a:lstStyle>
          <a:p>
            <a:endParaRPr lang="ca-ES"/>
          </a:p>
        </p:txBody>
      </p:sp>
      <p:sp>
        <p:nvSpPr>
          <p:cNvPr id="5" name="Marcador de número de diapositiva 4">
            <a:extLst>
              <a:ext uri="{FF2B5EF4-FFF2-40B4-BE49-F238E27FC236}">
                <a16:creationId xmlns="" xmlns:a16="http://schemas.microsoft.com/office/drawing/2014/main" id="{6119DCA0-49FD-44F9-B14B-5360E95CC184}"/>
              </a:ext>
            </a:extLst>
          </p:cNvPr>
          <p:cNvSpPr>
            <a:spLocks noGrp="1"/>
          </p:cNvSpPr>
          <p:nvPr>
            <p:ph type="sldNum" sz="quarter" idx="3"/>
          </p:nvPr>
        </p:nvSpPr>
        <p:spPr>
          <a:xfrm>
            <a:off x="3850444" y="9430092"/>
            <a:ext cx="2945659" cy="498135"/>
          </a:xfrm>
          <a:prstGeom prst="rect">
            <a:avLst/>
          </a:prstGeom>
        </p:spPr>
        <p:txBody>
          <a:bodyPr vert="horz" lIns="91440" tIns="45720" rIns="91440" bIns="45720" rtlCol="0" anchor="b"/>
          <a:lstStyle>
            <a:lvl1pPr algn="r">
              <a:defRPr sz="1200"/>
            </a:lvl1pPr>
          </a:lstStyle>
          <a:p>
            <a:fld id="{4792CD8F-F6ED-4A09-A09F-CC6C792B4363}" type="slidenum">
              <a:rPr lang="ca-ES" smtClean="0"/>
              <a:pPr/>
              <a:t>‹Nº›</a:t>
            </a:fld>
            <a:endParaRPr lang="ca-ES"/>
          </a:p>
        </p:txBody>
      </p:sp>
    </p:spTree>
    <p:extLst>
      <p:ext uri="{BB962C8B-B14F-4D97-AF65-F5344CB8AC3E}">
        <p14:creationId xmlns:p14="http://schemas.microsoft.com/office/powerpoint/2010/main" val="40908581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1" y="0"/>
            <a:ext cx="2945659" cy="498136"/>
          </a:xfrm>
          <a:prstGeom prst="rect">
            <a:avLst/>
          </a:prstGeom>
        </p:spPr>
        <p:txBody>
          <a:bodyPr vert="horz" lIns="91440" tIns="45720" rIns="91440" bIns="45720" rtlCol="0"/>
          <a:lstStyle>
            <a:lvl1pPr algn="l">
              <a:defRPr sz="1200"/>
            </a:lvl1pPr>
          </a:lstStyle>
          <a:p>
            <a:endParaRPr lang="ca-ES"/>
          </a:p>
        </p:txBody>
      </p:sp>
      <p:sp>
        <p:nvSpPr>
          <p:cNvPr id="3" name="Marcador de fecha 2"/>
          <p:cNvSpPr>
            <a:spLocks noGrp="1"/>
          </p:cNvSpPr>
          <p:nvPr>
            <p:ph type="dt" idx="1"/>
          </p:nvPr>
        </p:nvSpPr>
        <p:spPr>
          <a:xfrm>
            <a:off x="3850444" y="0"/>
            <a:ext cx="2945659" cy="498136"/>
          </a:xfrm>
          <a:prstGeom prst="rect">
            <a:avLst/>
          </a:prstGeom>
        </p:spPr>
        <p:txBody>
          <a:bodyPr vert="horz" lIns="91440" tIns="45720" rIns="91440" bIns="45720" rtlCol="0"/>
          <a:lstStyle>
            <a:lvl1pPr algn="r">
              <a:defRPr sz="1200"/>
            </a:lvl1pPr>
          </a:lstStyle>
          <a:p>
            <a:fld id="{ADC5390D-4D1B-4421-834C-FA55A35A8420}" type="datetimeFigureOut">
              <a:rPr lang="ca-ES" smtClean="0"/>
              <a:pPr/>
              <a:t>01/08/2018</a:t>
            </a:fld>
            <a:endParaRPr lang="ca-ES"/>
          </a:p>
        </p:txBody>
      </p:sp>
      <p:sp>
        <p:nvSpPr>
          <p:cNvPr id="4" name="Marcador de imagen d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a-ES"/>
          </a:p>
        </p:txBody>
      </p:sp>
      <p:sp>
        <p:nvSpPr>
          <p:cNvPr id="5" name="Marcador de notas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6" name="Marcador de pie de página 5"/>
          <p:cNvSpPr>
            <a:spLocks noGrp="1"/>
          </p:cNvSpPr>
          <p:nvPr>
            <p:ph type="ftr" sz="quarter" idx="4"/>
          </p:nvPr>
        </p:nvSpPr>
        <p:spPr>
          <a:xfrm>
            <a:off x="1" y="9430092"/>
            <a:ext cx="2945659" cy="498135"/>
          </a:xfrm>
          <a:prstGeom prst="rect">
            <a:avLst/>
          </a:prstGeom>
        </p:spPr>
        <p:txBody>
          <a:bodyPr vert="horz" lIns="91440" tIns="45720" rIns="91440" bIns="45720" rtlCol="0" anchor="b"/>
          <a:lstStyle>
            <a:lvl1pPr algn="l">
              <a:defRPr sz="1200"/>
            </a:lvl1pPr>
          </a:lstStyle>
          <a:p>
            <a:endParaRPr lang="ca-ES"/>
          </a:p>
        </p:txBody>
      </p:sp>
      <p:sp>
        <p:nvSpPr>
          <p:cNvPr id="7" name="Marcador de número de diapositiva 6"/>
          <p:cNvSpPr>
            <a:spLocks noGrp="1"/>
          </p:cNvSpPr>
          <p:nvPr>
            <p:ph type="sldNum" sz="quarter" idx="5"/>
          </p:nvPr>
        </p:nvSpPr>
        <p:spPr>
          <a:xfrm>
            <a:off x="3850444" y="9430092"/>
            <a:ext cx="2945659" cy="498135"/>
          </a:xfrm>
          <a:prstGeom prst="rect">
            <a:avLst/>
          </a:prstGeom>
        </p:spPr>
        <p:txBody>
          <a:bodyPr vert="horz" lIns="91440" tIns="45720" rIns="91440" bIns="45720" rtlCol="0" anchor="b"/>
          <a:lstStyle>
            <a:lvl1pPr algn="r">
              <a:defRPr sz="1200"/>
            </a:lvl1pPr>
          </a:lstStyle>
          <a:p>
            <a:fld id="{2C90D9A4-5027-4090-8F49-5B0D2262ED0F}" type="slidenum">
              <a:rPr lang="ca-ES" smtClean="0"/>
              <a:pPr/>
              <a:t>‹Nº›</a:t>
            </a:fld>
            <a:endParaRPr lang="ca-ES"/>
          </a:p>
        </p:txBody>
      </p:sp>
    </p:spTree>
    <p:extLst>
      <p:ext uri="{BB962C8B-B14F-4D97-AF65-F5344CB8AC3E}">
        <p14:creationId xmlns:p14="http://schemas.microsoft.com/office/powerpoint/2010/main" val="1435976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www.refractions.net/" TargetMode="External"/><Relationship Id="rId13" Type="http://schemas.openxmlformats.org/officeDocument/2006/relationships/hyperlink" Target="https://es.wikipedia.org/wiki/Open_Geospatial_Consortium" TargetMode="External"/><Relationship Id="rId18" Type="http://schemas.openxmlformats.org/officeDocument/2006/relationships/hyperlink" Target="https://ca.wikipedia.org/wiki/Maquinari_lliure" TargetMode="External"/><Relationship Id="rId3" Type="http://schemas.openxmlformats.org/officeDocument/2006/relationships/hyperlink" Target="https://www.mapbox.com/" TargetMode="External"/><Relationship Id="rId21" Type="http://schemas.openxmlformats.org/officeDocument/2006/relationships/hyperlink" Target="https://ca.wikipedia.org/wiki/Internet" TargetMode="External"/><Relationship Id="rId7" Type="http://schemas.openxmlformats.org/officeDocument/2006/relationships/hyperlink" Target="https://es.wikipedia.org/wiki/Licencia_p%C3%BAblica_general_de_GNU" TargetMode="External"/><Relationship Id="rId12" Type="http://schemas.openxmlformats.org/officeDocument/2006/relationships/hyperlink" Target="https://es.wikipedia.org/wiki/Wikipedia:Verificabilidad" TargetMode="External"/><Relationship Id="rId17" Type="http://schemas.openxmlformats.org/officeDocument/2006/relationships/hyperlink" Target="https://ca.wikipedia.org/wiki/Codi_obert" TargetMode="External"/><Relationship Id="rId2" Type="http://schemas.openxmlformats.org/officeDocument/2006/relationships/slide" Target="../slides/slide19.xml"/><Relationship Id="rId16" Type="http://schemas.openxmlformats.org/officeDocument/2006/relationships/hyperlink" Target="https://ca.wikipedia.org/wiki/Angl%C3%A8s" TargetMode="External"/><Relationship Id="rId20" Type="http://schemas.openxmlformats.org/officeDocument/2006/relationships/hyperlink" Target="https://ca.wikipedia.org/wiki/Acc%C3%A9s_obert" TargetMode="External"/><Relationship Id="rId1" Type="http://schemas.openxmlformats.org/officeDocument/2006/relationships/notesMaster" Target="../notesMasters/notesMaster1.xml"/><Relationship Id="rId6" Type="http://schemas.openxmlformats.org/officeDocument/2006/relationships/hyperlink" Target="https://es.wikipedia.org/wiki/Base_de_datos_espacial" TargetMode="External"/><Relationship Id="rId11" Type="http://schemas.openxmlformats.org/officeDocument/2006/relationships/hyperlink" Target="https://es.wikipedia.org/wiki/Oracle" TargetMode="External"/><Relationship Id="rId24" Type="http://schemas.openxmlformats.org/officeDocument/2006/relationships/hyperlink" Target="https://ca.wikipedia.org/wiki/Dades_obertes#cite_note-2" TargetMode="External"/><Relationship Id="rId5" Type="http://schemas.openxmlformats.org/officeDocument/2006/relationships/hyperlink" Target="https://es.wikipedia.org/wiki/PostgreSQL" TargetMode="External"/><Relationship Id="rId15" Type="http://schemas.openxmlformats.org/officeDocument/2006/relationships/hyperlink" Target="https://ca.wikipedia.org/wiki/Dades_obertes#cite_note-1" TargetMode="External"/><Relationship Id="rId23" Type="http://schemas.openxmlformats.org/officeDocument/2006/relationships/hyperlink" Target="https://ca.wikipedia.org/wiki/Fundaci%C3%B3_Coneixement_Obert" TargetMode="External"/><Relationship Id="rId10" Type="http://schemas.openxmlformats.org/officeDocument/2006/relationships/hyperlink" Target="https://es.wikipedia.org/wiki/MySQL" TargetMode="External"/><Relationship Id="rId19" Type="http://schemas.openxmlformats.org/officeDocument/2006/relationships/hyperlink" Target="https://ca.wikipedia.org/wiki/Contingut_obert" TargetMode="External"/><Relationship Id="rId4" Type="http://schemas.openxmlformats.org/officeDocument/2006/relationships/hyperlink" Target="https://es.wikipedia.org/wiki/Sistema_de_Informaci%C3%B3n_Geogr%C3%A1fica" TargetMode="External"/><Relationship Id="rId9" Type="http://schemas.openxmlformats.org/officeDocument/2006/relationships/hyperlink" Target="http://udig.refractions.net/" TargetMode="External"/><Relationship Id="rId14" Type="http://schemas.openxmlformats.org/officeDocument/2006/relationships/hyperlink" Target="https://es.wikipedia.org/wiki/WKT" TargetMode="External"/><Relationship Id="rId22" Type="http://schemas.openxmlformats.org/officeDocument/2006/relationships/hyperlink" Target="https://ca.wikipedia.org/wiki/World_Wide_Web"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dirty="0"/>
              <a:t>Taules TISU</a:t>
            </a:r>
          </a:p>
          <a:p>
            <a:pPr fontAlgn="base"/>
            <a:r>
              <a:rPr lang="ca-ES" sz="1200" b="0" i="0" kern="1200" dirty="0">
                <a:solidFill>
                  <a:schemeClr val="tx1"/>
                </a:solidFill>
                <a:effectLst/>
                <a:latin typeface="+mn-lt"/>
                <a:ea typeface="+mn-ea"/>
                <a:cs typeface="+mn-cs"/>
              </a:rPr>
              <a:t>RESILIÈNCIA URBANA</a:t>
            </a:r>
          </a:p>
          <a:p>
            <a:pPr fontAlgn="base"/>
            <a:r>
              <a:rPr lang="ca-ES" sz="1200" b="1" i="0" kern="1200" dirty="0">
                <a:solidFill>
                  <a:schemeClr val="tx1"/>
                </a:solidFill>
                <a:effectLst/>
                <a:latin typeface="+mn-lt"/>
                <a:ea typeface="+mn-ea"/>
                <a:cs typeface="+mn-cs"/>
              </a:rPr>
              <a:t>La resiliència és la capacitat d’un sistema urbà de prevenir, resistir i recuperar-se de qualsevol perill o risc possible.</a:t>
            </a:r>
            <a:endParaRPr lang="ca-ES" sz="1200" b="0" i="0" kern="1200" dirty="0">
              <a:solidFill>
                <a:schemeClr val="tx1"/>
              </a:solidFill>
              <a:effectLst/>
              <a:latin typeface="+mn-lt"/>
              <a:ea typeface="+mn-ea"/>
              <a:cs typeface="+mn-cs"/>
            </a:endParaRPr>
          </a:p>
          <a:p>
            <a:pPr rtl="0" fontAlgn="base"/>
            <a:r>
              <a:rPr lang="ca-ES" sz="1200" b="0" i="0" kern="1200" dirty="0">
                <a:solidFill>
                  <a:schemeClr val="tx1"/>
                </a:solidFill>
                <a:effectLst/>
                <a:latin typeface="+mn-lt"/>
                <a:ea typeface="+mn-ea"/>
                <a:cs typeface="+mn-cs"/>
              </a:rPr>
              <a:t>Des de l’Ajuntament de Barcelona es treballa per prevenir, resistir i garantir la més ràpida recuperació del sistema urbà davant una situació de crisi o impacte que alteri la funcionalitat i la continuïtat dels serveis de la ciutat, ja sigui el subministrament d’energia, aigua, el transport de mercaderies, la mobilitat, la seguretat, la prestació dels serveis socials, o qualsevol servei que tingui impacte sobre l’activitat i la qualitat de vida dels ciutadans de Barcelona.</a:t>
            </a:r>
          </a:p>
          <a:p>
            <a:pPr rtl="0" fontAlgn="base"/>
            <a:r>
              <a:rPr lang="ca-ES" sz="1200" b="0" i="0" kern="1200" dirty="0">
                <a:solidFill>
                  <a:schemeClr val="tx1"/>
                </a:solidFill>
                <a:effectLst/>
                <a:latin typeface="+mn-lt"/>
                <a:ea typeface="+mn-ea"/>
                <a:cs typeface="+mn-cs"/>
              </a:rPr>
              <a:t>En aquest sentit les Taules de Resiliència Urbana (TISU) són l’espai de coordinació entre els diferents serveis municipals i les empreses proveïdores de serveis, per garantir respostes ràpides davant de situacions sobrevingudes.</a:t>
            </a:r>
          </a:p>
          <a:p>
            <a:pPr rtl="0" fontAlgn="base"/>
            <a:r>
              <a:rPr lang="ca-ES" sz="1200" b="0" i="0" kern="1200" dirty="0">
                <a:solidFill>
                  <a:schemeClr val="tx1"/>
                </a:solidFill>
                <a:effectLst/>
                <a:latin typeface="+mn-lt"/>
                <a:ea typeface="+mn-ea"/>
                <a:cs typeface="+mn-cs"/>
              </a:rPr>
              <a:t>El treball en coordinació entre sistemes permet compartir coneixement, impulsar un planejament </a:t>
            </a:r>
            <a:r>
              <a:rPr lang="ca-ES" sz="1200" b="0" i="0" kern="1200" dirty="0" err="1">
                <a:solidFill>
                  <a:schemeClr val="tx1"/>
                </a:solidFill>
                <a:effectLst/>
                <a:latin typeface="+mn-lt"/>
                <a:ea typeface="+mn-ea"/>
                <a:cs typeface="+mn-cs"/>
              </a:rPr>
              <a:t>col·laboratiu</a:t>
            </a:r>
            <a:r>
              <a:rPr lang="ca-ES" sz="1200" b="0" i="0" kern="1200" dirty="0">
                <a:solidFill>
                  <a:schemeClr val="tx1"/>
                </a:solidFill>
                <a:effectLst/>
                <a:latin typeface="+mn-lt"/>
                <a:ea typeface="+mn-ea"/>
                <a:cs typeface="+mn-cs"/>
              </a:rPr>
              <a:t> i estratègic i garantir respostes integrades en benefici mutu. Es tracta d’un canvi de paradigma en la gestió municipal en la que s’evoluciona d’una gestió vertical i individual de cada sistema que conforma la ciutat, a una gestió transversal que reconeix les interaccions i afectacions entre els diferents sistemes per incloure-les en la gestió i el planejament i avançar-se així als reptes que puguin sorgir.</a:t>
            </a:r>
          </a:p>
          <a:p>
            <a:pPr rtl="0" fontAlgn="base"/>
            <a:r>
              <a:rPr lang="ca-ES" sz="1200" b="0" i="0" kern="1200" dirty="0">
                <a:solidFill>
                  <a:schemeClr val="tx1"/>
                </a:solidFill>
                <a:effectLst/>
                <a:latin typeface="+mn-lt"/>
                <a:ea typeface="+mn-ea"/>
                <a:cs typeface="+mn-cs"/>
              </a:rPr>
              <a:t>L’objectiu és implementar projectes (accions preventives o proactives) que garanteixin la funcionalitat normal de la ciutat, per reduir o eliminar les vulnerabilitats detectades.</a:t>
            </a:r>
          </a:p>
          <a:p>
            <a:pPr rtl="0" fontAlgn="base"/>
            <a:r>
              <a:rPr lang="ca-ES" sz="1200" b="0" i="0" kern="1200" dirty="0">
                <a:solidFill>
                  <a:schemeClr val="tx1"/>
                </a:solidFill>
                <a:effectLst/>
                <a:latin typeface="+mn-lt"/>
                <a:ea typeface="+mn-ea"/>
                <a:cs typeface="+mn-cs"/>
              </a:rPr>
              <a:t>La metodologia està basada en un model </a:t>
            </a:r>
            <a:r>
              <a:rPr lang="ca-ES" sz="1200" b="0" i="0" kern="1200" dirty="0" err="1">
                <a:solidFill>
                  <a:schemeClr val="tx1"/>
                </a:solidFill>
                <a:effectLst/>
                <a:latin typeface="+mn-lt"/>
                <a:ea typeface="+mn-ea"/>
                <a:cs typeface="+mn-cs"/>
              </a:rPr>
              <a:t>col·laboratiu</a:t>
            </a:r>
            <a:r>
              <a:rPr lang="ca-ES" sz="1200" b="0" i="0" kern="1200" dirty="0">
                <a:solidFill>
                  <a:schemeClr val="tx1"/>
                </a:solidFill>
                <a:effectLst/>
                <a:latin typeface="+mn-lt"/>
                <a:ea typeface="+mn-ea"/>
                <a:cs typeface="+mn-cs"/>
              </a:rPr>
              <a:t> on els operadors públics/privats i les administracions treballen conjuntament per coordinar-se, analitzar els nivells de seguretat i millorar els nivells de resiliència a partir de projectes concrets. Actualment hi ha vuit Taules de Resiliència Urbana (TISU), integrades per un ampli grup de treball format per prop de 40 institucions, empreses i sectors municipals.</a:t>
            </a:r>
          </a:p>
          <a:p>
            <a:pPr fontAlgn="base"/>
            <a:r>
              <a:rPr lang="ca-ES" sz="1200" b="1" i="0" kern="1200" dirty="0">
                <a:solidFill>
                  <a:schemeClr val="tx1"/>
                </a:solidFill>
                <a:effectLst/>
                <a:latin typeface="+mn-lt"/>
                <a:ea typeface="+mn-ea"/>
                <a:cs typeface="+mn-cs"/>
              </a:rPr>
              <a:t>SERVEIS MUNICIPALS, INFRAESTRUCTURES, ENERGIA, CICLE DE L’AIGUA, MOBILITAT, SERVEIS A LES PERSONES, TELECOMUNICACIONS, PLANEJAMENT URBANÍSTIC</a:t>
            </a:r>
            <a:endParaRPr lang="ca-ES" sz="1200" b="0" i="0" kern="1200" dirty="0">
              <a:solidFill>
                <a:schemeClr val="tx1"/>
              </a:solidFill>
              <a:effectLst/>
              <a:latin typeface="+mn-lt"/>
              <a:ea typeface="+mn-ea"/>
              <a:cs typeface="+mn-cs"/>
            </a:endParaRPr>
          </a:p>
          <a:p>
            <a:endParaRPr lang="ca-ES" dirty="0"/>
          </a:p>
        </p:txBody>
      </p:sp>
      <p:sp>
        <p:nvSpPr>
          <p:cNvPr id="4" name="Marcador de número de diapositiva 3"/>
          <p:cNvSpPr>
            <a:spLocks noGrp="1"/>
          </p:cNvSpPr>
          <p:nvPr>
            <p:ph type="sldNum" sz="quarter" idx="10"/>
          </p:nvPr>
        </p:nvSpPr>
        <p:spPr/>
        <p:txBody>
          <a:bodyPr/>
          <a:lstStyle/>
          <a:p>
            <a:fld id="{BA49F91A-2DBD-45FD-837D-7B7104637CD2}" type="slidenum">
              <a:rPr lang="ca-ES" smtClean="0"/>
              <a:t>14</a:t>
            </a:fld>
            <a:endParaRPr lang="ca-ES"/>
          </a:p>
        </p:txBody>
      </p:sp>
    </p:spTree>
    <p:extLst>
      <p:ext uri="{BB962C8B-B14F-4D97-AF65-F5344CB8AC3E}">
        <p14:creationId xmlns:p14="http://schemas.microsoft.com/office/powerpoint/2010/main" val="193719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Travic</a:t>
            </a:r>
            <a:r>
              <a:rPr lang="es-ES" dirty="0"/>
              <a:t>, un sistema para conocer en tiempo real el estado del transporte público en las principales regiones del mundo</a:t>
            </a:r>
          </a:p>
          <a:p>
            <a:r>
              <a:rPr lang="es-ES" dirty="0"/>
              <a:t>Con el objetivo de visualizar en tiempo real, sobre un mapa, el estado del transporte público de cualquier región, la Universidad de Friburgo, en asociación con la empresa </a:t>
            </a:r>
            <a:r>
              <a:rPr lang="es-ES" dirty="0" err="1"/>
              <a:t>Geops</a:t>
            </a:r>
            <a:r>
              <a:rPr lang="es-ES" dirty="0"/>
              <a:t>, han desarrollado el sistema TRAVIC, acrónimo de </a:t>
            </a:r>
            <a:r>
              <a:rPr lang="es-ES" dirty="0" err="1"/>
              <a:t>Transit</a:t>
            </a:r>
            <a:r>
              <a:rPr lang="es-ES" dirty="0"/>
              <a:t> </a:t>
            </a:r>
            <a:r>
              <a:rPr lang="es-ES" dirty="0" err="1"/>
              <a:t>Visualization</a:t>
            </a:r>
            <a:r>
              <a:rPr lang="es-ES" dirty="0"/>
              <a:t> Client.</a:t>
            </a:r>
          </a:p>
          <a:p>
            <a:endParaRPr lang="es-ES" dirty="0"/>
          </a:p>
          <a:p>
            <a:r>
              <a:rPr lang="es-ES" dirty="0"/>
              <a:t>Este completo mapa interactivo toma los datos públicos de 249 redes de transporte, en los cinco continentes, y es capaz de plasmarlos gráficamente sobre un mapa, para que los usuarios pueden ver de forma rápida el estado exacto del transporte público en la región deseada. El único problema es que en la actualidad no todos los elementos corresponden a movimientos reales de los medios de transporte, ya que algunos se basan únicamente en los horarios, al no tener la otra información.</a:t>
            </a:r>
          </a:p>
          <a:p>
            <a:endParaRPr lang="es-ES" dirty="0"/>
          </a:p>
          <a:p>
            <a:r>
              <a:rPr lang="es-ES" dirty="0"/>
              <a:t>Además de permitir visualizar de forma rápida el estado del transporte público en cualquier zona del mundo, </a:t>
            </a:r>
            <a:r>
              <a:rPr lang="es-ES" dirty="0" err="1"/>
              <a:t>Travic</a:t>
            </a:r>
            <a:r>
              <a:rPr lang="es-ES" dirty="0"/>
              <a:t> es una herramienta ideal para poder evaluar la idoneidad de los diferentes sistemas implantados en las ciudades, de cara a conseguir un transporte público más eficaz, pudiendo detectar zonas problemáticas.</a:t>
            </a:r>
          </a:p>
          <a:p>
            <a:endParaRPr lang="es-ES" dirty="0"/>
          </a:p>
          <a:p>
            <a:r>
              <a:rPr lang="es-ES" dirty="0"/>
              <a:t>Gracias a los diferentes colores empleados, se comprueba rápidamente los recorridos de autobuses, trenes o tranvías, las zonas a las que llega cada medio, así como el momento y la frecuencia, ofreciendo un mix de información de mucha utilidad para los responsables de la movilidad de cualquier región.</a:t>
            </a:r>
          </a:p>
          <a:p>
            <a:endParaRPr lang="es-ES" dirty="0"/>
          </a:p>
          <a:p>
            <a:r>
              <a:rPr lang="es-ES" dirty="0"/>
              <a:t>Los más curiosos pueden comprobar el estado del transporte público en las principales regiones del mundo, a través de la web de </a:t>
            </a:r>
            <a:r>
              <a:rPr lang="es-ES" dirty="0" err="1"/>
              <a:t>Travic</a:t>
            </a:r>
            <a:r>
              <a:rPr lang="es-ES" dirty="0"/>
              <a:t>.</a:t>
            </a:r>
            <a:endParaRPr lang="ca-ES" dirty="0"/>
          </a:p>
        </p:txBody>
      </p:sp>
      <p:sp>
        <p:nvSpPr>
          <p:cNvPr id="4" name="Marcador de número de diapositiva 3"/>
          <p:cNvSpPr>
            <a:spLocks noGrp="1"/>
          </p:cNvSpPr>
          <p:nvPr>
            <p:ph type="sldNum" sz="quarter" idx="10"/>
          </p:nvPr>
        </p:nvSpPr>
        <p:spPr/>
        <p:txBody>
          <a:bodyPr/>
          <a:lstStyle/>
          <a:p>
            <a:fld id="{BA49F91A-2DBD-45FD-837D-7B7104637CD2}" type="slidenum">
              <a:rPr lang="ca-ES" smtClean="0"/>
              <a:t>17</a:t>
            </a:fld>
            <a:endParaRPr lang="ca-ES"/>
          </a:p>
        </p:txBody>
      </p:sp>
    </p:spTree>
    <p:extLst>
      <p:ext uri="{BB962C8B-B14F-4D97-AF65-F5344CB8AC3E}">
        <p14:creationId xmlns:p14="http://schemas.microsoft.com/office/powerpoint/2010/main" val="802780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OpenStreetMap (también conocido como OSM) es un proyecto colaborativo para crear mapas libres y editables.</a:t>
            </a:r>
          </a:p>
          <a:p>
            <a:endParaRPr lang="es-ES" dirty="0"/>
          </a:p>
          <a:p>
            <a:r>
              <a:rPr lang="es-ES" dirty="0"/>
              <a:t>Los mapas se crean utilizando información geográfica capturada con dispositivos GPS móviles, </a:t>
            </a:r>
            <a:r>
              <a:rPr lang="es-ES" dirty="0" err="1"/>
              <a:t>ortofotografías</a:t>
            </a:r>
            <a:r>
              <a:rPr lang="es-ES" dirty="0"/>
              <a:t> y otras fuentes libres. Esta cartografía, tanto las imágenes creadas como los datos vectoriales almacenados en su base de datos, se distribuye bajo licencia abierta Licencia Abierta de Bases de Datos (en inglés </a:t>
            </a:r>
            <a:r>
              <a:rPr lang="es-ES" dirty="0" err="1"/>
              <a:t>ODbL</a:t>
            </a:r>
            <a:r>
              <a:rPr lang="es-ES" dirty="0"/>
              <a:t>).nota 1​</a:t>
            </a:r>
          </a:p>
          <a:p>
            <a:endParaRPr lang="es-ES" dirty="0"/>
          </a:p>
          <a:p>
            <a:r>
              <a:rPr lang="es-ES" dirty="0"/>
              <a:t>En octubre de 2014 en el proyecto estaban registrados en torno a 1.840.000 usuarios,4​ de los cuales alrededor de 22.600 realizaban alguna edición en el último mes. El número de usuarios crece un 10% por mes.5​ Por países el mayor número de ediciones provienen de Alemania, EE.UU., Rusia, Francia e Italia.4​</a:t>
            </a:r>
          </a:p>
          <a:p>
            <a:endParaRPr lang="es-ES" dirty="0"/>
          </a:p>
          <a:p>
            <a:r>
              <a:rPr lang="es-ES" dirty="0"/>
              <a:t>Los usuarios registrados pueden subir sus trazas desde el GPS y crear y corregir datos vectoriales mediante herramientas de edición creadas por la comunidad OpenStreetMap. Cada semana se añaden 90.000 km de nuevas carreteras con un total de casi 24.000.000 km de viales (febrero de 2011), eso sin contar otros tipos de datos (pistas, caminos, puntos de interés, etc.).6​ El tamaño de la base de datos (llamada </a:t>
            </a:r>
            <a:r>
              <a:rPr lang="es-ES" dirty="0" err="1"/>
              <a:t>planet.osm</a:t>
            </a:r>
            <a:r>
              <a:rPr lang="es-ES" dirty="0"/>
              <a:t>) se situaba en julio de 2017 por encima de los 800 gigabytes (58 GB con compresión bzip2).7​</a:t>
            </a:r>
          </a:p>
          <a:p>
            <a:endParaRPr lang="es-ES" dirty="0"/>
          </a:p>
          <a:p>
            <a:r>
              <a:rPr lang="es-ES" sz="1200" b="0" i="0" kern="1200" dirty="0">
                <a:solidFill>
                  <a:schemeClr val="tx1"/>
                </a:solidFill>
                <a:effectLst/>
                <a:latin typeface="+mn-lt"/>
                <a:ea typeface="+mn-ea"/>
                <a:cs typeface="+mn-cs"/>
              </a:rPr>
              <a:t>Una tesela vectorial (vector tiles) contiene </a:t>
            </a:r>
            <a:r>
              <a:rPr lang="es-ES" sz="1200" b="1" i="0" kern="1200" dirty="0">
                <a:solidFill>
                  <a:schemeClr val="tx1"/>
                </a:solidFill>
                <a:effectLst/>
                <a:latin typeface="+mn-lt"/>
                <a:ea typeface="+mn-ea"/>
                <a:cs typeface="+mn-cs"/>
              </a:rPr>
              <a:t>datos vectoriales</a:t>
            </a:r>
            <a:r>
              <a:rPr lang="es-ES" sz="1200" b="0" i="0" kern="1200" dirty="0">
                <a:solidFill>
                  <a:schemeClr val="tx1"/>
                </a:solidFill>
                <a:effectLst/>
                <a:latin typeface="+mn-lt"/>
                <a:ea typeface="+mn-ea"/>
                <a:cs typeface="+mn-cs"/>
              </a:rPr>
              <a:t> georreferenciados, recortados en teselas para facilitar su recuperación. Las teselas vectoriales crean mapas significativamente rápidos y a su vez ofrecen una flexibilidad completa en su diseño.</a:t>
            </a:r>
          </a:p>
          <a:p>
            <a:r>
              <a:rPr lang="es-ES" sz="1200" b="0" i="0" kern="1200" dirty="0">
                <a:solidFill>
                  <a:schemeClr val="tx1"/>
                </a:solidFill>
                <a:effectLst/>
                <a:latin typeface="+mn-lt"/>
                <a:ea typeface="+mn-ea"/>
                <a:cs typeface="+mn-cs"/>
              </a:rPr>
              <a:t>Son los datos vectoriales equivalentes a las teselas de imagen para el </a:t>
            </a:r>
            <a:r>
              <a:rPr lang="es-ES" sz="1200" b="0" i="0" kern="1200" dirty="0" err="1">
                <a:solidFill>
                  <a:schemeClr val="tx1"/>
                </a:solidFill>
                <a:effectLst/>
                <a:latin typeface="+mn-lt"/>
                <a:ea typeface="+mn-ea"/>
                <a:cs typeface="+mn-cs"/>
              </a:rPr>
              <a:t>webmapping</a:t>
            </a:r>
            <a:r>
              <a:rPr lang="es-ES" sz="1200" b="0" i="0" kern="1200" dirty="0">
                <a:solidFill>
                  <a:schemeClr val="tx1"/>
                </a:solidFill>
                <a:effectLst/>
                <a:latin typeface="+mn-lt"/>
                <a:ea typeface="+mn-ea"/>
                <a:cs typeface="+mn-cs"/>
              </a:rPr>
              <a:t>, aplicando las ventajas de las teselas a los datos vectoriales: desarrollados para guardarse en caché, escalabilidad y servir imágenes de mapa rápidamente.</a:t>
            </a:r>
          </a:p>
          <a:p>
            <a:r>
              <a:rPr lang="es-ES" sz="1200" b="0" i="0" kern="1200" dirty="0">
                <a:solidFill>
                  <a:schemeClr val="tx1"/>
                </a:solidFill>
                <a:effectLst/>
                <a:latin typeface="+mn-lt"/>
                <a:ea typeface="+mn-ea"/>
                <a:cs typeface="+mn-cs"/>
              </a:rPr>
              <a:t>Las teselas vectoriales son un </a:t>
            </a:r>
            <a:r>
              <a:rPr lang="es-ES" sz="1200" b="1" i="0" kern="1200" dirty="0">
                <a:solidFill>
                  <a:schemeClr val="tx1"/>
                </a:solidFill>
                <a:effectLst/>
                <a:latin typeface="+mn-lt"/>
                <a:ea typeface="+mn-ea"/>
                <a:cs typeface="+mn-cs"/>
              </a:rPr>
              <a:t>estándar abierto,</a:t>
            </a:r>
            <a:r>
              <a:rPr lang="es-ES" sz="1200" b="0" i="0" kern="1200" dirty="0">
                <a:solidFill>
                  <a:schemeClr val="tx1"/>
                </a:solidFill>
                <a:effectLst/>
                <a:latin typeface="+mn-lt"/>
                <a:ea typeface="+mn-ea"/>
                <a:cs typeface="+mn-cs"/>
              </a:rPr>
              <a:t> creado por la empresa </a:t>
            </a:r>
            <a:r>
              <a:rPr lang="es-ES" sz="1200" b="0" i="0" u="none" strike="noStrike" kern="1200" dirty="0" err="1">
                <a:solidFill>
                  <a:schemeClr val="tx1"/>
                </a:solidFill>
                <a:effectLst/>
                <a:latin typeface="+mn-lt"/>
                <a:ea typeface="+mn-ea"/>
                <a:cs typeface="+mn-cs"/>
                <a:hlinkClick r:id="rId3"/>
              </a:rPr>
              <a:t>Mapbox</a:t>
            </a:r>
            <a:r>
              <a:rPr lang="es-ES" sz="1200" b="0" i="0" kern="1200" dirty="0">
                <a:solidFill>
                  <a:schemeClr val="tx1"/>
                </a:solidFill>
                <a:effectLst/>
                <a:latin typeface="+mn-lt"/>
                <a:ea typeface="+mn-ea"/>
                <a:cs typeface="+mn-cs"/>
              </a:rPr>
              <a:t>, bajo licencia </a:t>
            </a:r>
            <a:r>
              <a:rPr lang="es-ES" sz="1200" b="0" i="0" kern="1200" dirty="0" err="1">
                <a:solidFill>
                  <a:schemeClr val="tx1"/>
                </a:solidFill>
                <a:effectLst/>
                <a:latin typeface="+mn-lt"/>
                <a:ea typeface="+mn-ea"/>
                <a:cs typeface="+mn-cs"/>
              </a:rPr>
              <a:t>Creative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Commons</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Attribution</a:t>
            </a:r>
            <a:r>
              <a:rPr lang="es-ES" sz="1200" b="0" i="0" kern="1200" dirty="0">
                <a:solidFill>
                  <a:schemeClr val="tx1"/>
                </a:solidFill>
                <a:effectLst/>
                <a:latin typeface="+mn-lt"/>
                <a:ea typeface="+mn-ea"/>
                <a:cs typeface="+mn-cs"/>
              </a:rPr>
              <a:t> 3.0 US.</a:t>
            </a:r>
          </a:p>
          <a:p>
            <a:r>
              <a:rPr lang="es-ES" sz="1200" b="0" i="0" kern="1200" dirty="0">
                <a:solidFill>
                  <a:schemeClr val="tx1"/>
                </a:solidFill>
                <a:effectLst/>
                <a:latin typeface="+mn-lt"/>
                <a:ea typeface="+mn-ea"/>
                <a:cs typeface="+mn-cs"/>
              </a:rPr>
              <a:t>Al igual que los WFS, ambos devuelven datos vectoriales y sus atributos (sin estilo), pero hay diferencias:</a:t>
            </a:r>
          </a:p>
          <a:p>
            <a:r>
              <a:rPr lang="es-ES" sz="1200" b="0" i="0" kern="1200" dirty="0">
                <a:solidFill>
                  <a:schemeClr val="tx1"/>
                </a:solidFill>
                <a:effectLst/>
                <a:latin typeface="+mn-lt"/>
                <a:ea typeface="+mn-ea"/>
                <a:cs typeface="+mn-cs"/>
              </a:rPr>
              <a:t>Los WFS devuelven los datos subyacentes sin modificar. Tienes más detalle.</a:t>
            </a:r>
          </a:p>
          <a:p>
            <a:r>
              <a:rPr lang="es-ES" sz="1200" b="0" i="0" kern="1200" dirty="0">
                <a:solidFill>
                  <a:schemeClr val="tx1"/>
                </a:solidFill>
                <a:effectLst/>
                <a:latin typeface="+mn-lt"/>
                <a:ea typeface="+mn-ea"/>
                <a:cs typeface="+mn-cs"/>
              </a:rPr>
              <a:t>Las teselas vectoriales devuelven objetos geográficos modificados (listos para representarse), por lo que es más fácil renderizarlos.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El General </a:t>
            </a:r>
            <a:r>
              <a:rPr lang="es-ES" sz="1200" b="0" i="0" kern="1200" dirty="0" err="1">
                <a:solidFill>
                  <a:schemeClr val="tx1"/>
                </a:solidFill>
                <a:effectLst/>
                <a:latin typeface="+mn-lt"/>
                <a:ea typeface="+mn-ea"/>
                <a:cs typeface="+mn-cs"/>
              </a:rPr>
              <a:t>Transit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Feed</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Specification</a:t>
            </a:r>
            <a:r>
              <a:rPr lang="es-ES" sz="1200" b="0" i="0" kern="1200" dirty="0">
                <a:solidFill>
                  <a:schemeClr val="tx1"/>
                </a:solidFill>
                <a:effectLst/>
                <a:latin typeface="+mn-lt"/>
                <a:ea typeface="+mn-ea"/>
                <a:cs typeface="+mn-cs"/>
              </a:rPr>
              <a:t> (GTFS) define un formato estándar abierto para intercambiar el horario de transporte público, la información geográfica y la tarifa. Los "</a:t>
            </a:r>
            <a:r>
              <a:rPr lang="es-ES" sz="1200" b="0" i="0" kern="1200" dirty="0" err="1">
                <a:solidFill>
                  <a:schemeClr val="tx1"/>
                </a:solidFill>
                <a:effectLst/>
                <a:latin typeface="+mn-lt"/>
                <a:ea typeface="+mn-ea"/>
                <a:cs typeface="+mn-cs"/>
              </a:rPr>
              <a:t>feeds</a:t>
            </a:r>
            <a:r>
              <a:rPr lang="es-ES" sz="1200" b="0" i="0" kern="1200" dirty="0">
                <a:solidFill>
                  <a:schemeClr val="tx1"/>
                </a:solidFill>
                <a:effectLst/>
                <a:latin typeface="+mn-lt"/>
                <a:ea typeface="+mn-ea"/>
                <a:cs typeface="+mn-cs"/>
              </a:rPr>
              <a:t>" de GTFS permiten a las agencias de transporte público publicar datos en un formato que se puede consumir y utilizar en las aplicaciones de forma interoperable.</a:t>
            </a:r>
          </a:p>
          <a:p>
            <a:r>
              <a:rPr lang="es-ES" sz="1200" b="0" i="0" kern="1200" dirty="0">
                <a:solidFill>
                  <a:schemeClr val="tx1"/>
                </a:solidFill>
                <a:effectLst/>
                <a:latin typeface="+mn-lt"/>
                <a:ea typeface="+mn-ea"/>
                <a:cs typeface="+mn-cs"/>
              </a:rPr>
              <a:t>El formato GTFS (a veces denominado </a:t>
            </a:r>
            <a:r>
              <a:rPr lang="es-ES" sz="1200" b="0" i="0" kern="1200" dirty="0" err="1">
                <a:solidFill>
                  <a:schemeClr val="tx1"/>
                </a:solidFill>
                <a:effectLst/>
                <a:latin typeface="+mn-lt"/>
                <a:ea typeface="+mn-ea"/>
                <a:cs typeface="+mn-cs"/>
              </a:rPr>
              <a:t>Static</a:t>
            </a:r>
            <a:r>
              <a:rPr lang="es-ES" sz="1200" b="0" i="0" kern="1200" dirty="0">
                <a:solidFill>
                  <a:schemeClr val="tx1"/>
                </a:solidFill>
                <a:effectLst/>
                <a:latin typeface="+mn-lt"/>
                <a:ea typeface="+mn-ea"/>
                <a:cs typeface="+mn-cs"/>
              </a:rPr>
              <a:t> GTFS) describe el servicio programado. Su formato compañero GTFS </a:t>
            </a:r>
            <a:r>
              <a:rPr lang="es-ES" sz="1200" b="0" i="0" kern="1200" dirty="0" err="1">
                <a:solidFill>
                  <a:schemeClr val="tx1"/>
                </a:solidFill>
                <a:effectLst/>
                <a:latin typeface="+mn-lt"/>
                <a:ea typeface="+mn-ea"/>
                <a:cs typeface="+mn-cs"/>
              </a:rPr>
              <a:t>Realtime</a:t>
            </a:r>
            <a:r>
              <a:rPr lang="es-ES" sz="1200" b="0" i="0" kern="1200" dirty="0">
                <a:solidFill>
                  <a:schemeClr val="tx1"/>
                </a:solidFill>
                <a:effectLst/>
                <a:latin typeface="+mn-lt"/>
                <a:ea typeface="+mn-ea"/>
                <a:cs typeface="+mn-cs"/>
              </a:rPr>
              <a:t> se utiliza para comunicar predicciones de llegada, posiciones de vehículos y avisos de servicios. En la actualidad, este sitio está principalmente relacionado con el formato estático de GTFS.</a:t>
            </a:r>
          </a:p>
          <a:p>
            <a:r>
              <a:rPr lang="es-ES" sz="1200" b="0" i="0" kern="1200" dirty="0">
                <a:solidFill>
                  <a:schemeClr val="tx1"/>
                </a:solidFill>
                <a:effectLst/>
                <a:latin typeface="+mn-lt"/>
                <a:ea typeface="+mn-ea"/>
                <a:cs typeface="+mn-cs"/>
              </a:rPr>
              <a:t>Los datos de GTFS están disponibles para más de 1350 proveedores de transporte público, y cientos de aplicaciones utilizan datos GTFS interoperables. Este sitio contiene documentación de GTFS, mejores prácticas y enlaces a herramientas.</a:t>
            </a:r>
          </a:p>
          <a:p>
            <a:endParaRPr lang="es-ES" sz="1200" b="0" i="0" kern="1200" dirty="0">
              <a:solidFill>
                <a:schemeClr val="tx1"/>
              </a:solidFill>
              <a:effectLst/>
              <a:latin typeface="+mn-lt"/>
              <a:ea typeface="+mn-ea"/>
              <a:cs typeface="+mn-cs"/>
            </a:endParaRPr>
          </a:p>
          <a:p>
            <a:r>
              <a:rPr lang="es-ES" sz="1200" b="0" i="0" kern="1200" dirty="0" err="1">
                <a:solidFill>
                  <a:schemeClr val="tx1"/>
                </a:solidFill>
                <a:effectLst/>
                <a:latin typeface="+mn-lt"/>
                <a:ea typeface="+mn-ea"/>
                <a:cs typeface="+mn-cs"/>
              </a:rPr>
              <a:t>PostGIS</a:t>
            </a:r>
            <a:r>
              <a:rPr lang="es-ES" sz="1200" b="0" i="0" kern="1200" dirty="0">
                <a:solidFill>
                  <a:schemeClr val="tx1"/>
                </a:solidFill>
                <a:effectLst/>
                <a:latin typeface="+mn-lt"/>
                <a:ea typeface="+mn-ea"/>
                <a:cs typeface="+mn-cs"/>
              </a:rPr>
              <a:t> convierte al sistema de administración de bases de datos PostgreSQL en una base de datos espacial mediante la adición de tres características: tipos de datos espaciales, índices espaciales y funciones que operan sobre ellos. Debido a que está construido sobre PostgreSQL, </a:t>
            </a:r>
            <a:r>
              <a:rPr lang="es-ES" sz="1200" b="0" i="0" kern="1200" dirty="0" err="1">
                <a:solidFill>
                  <a:schemeClr val="tx1"/>
                </a:solidFill>
                <a:effectLst/>
                <a:latin typeface="+mn-lt"/>
                <a:ea typeface="+mn-ea"/>
                <a:cs typeface="+mn-cs"/>
              </a:rPr>
              <a:t>PostGIS</a:t>
            </a:r>
            <a:r>
              <a:rPr lang="es-ES" sz="1200" b="0" i="0" kern="1200" dirty="0">
                <a:solidFill>
                  <a:schemeClr val="tx1"/>
                </a:solidFill>
                <a:effectLst/>
                <a:latin typeface="+mn-lt"/>
                <a:ea typeface="+mn-ea"/>
                <a:cs typeface="+mn-cs"/>
              </a:rPr>
              <a:t> hereda automáticamente las características de las bases de datos empresariales, así como los estándares abiertos que implementan un </a:t>
            </a:r>
            <a:r>
              <a:rPr lang="es-ES" sz="1200" b="0" i="0" u="none" strike="noStrike" kern="1200" dirty="0">
                <a:solidFill>
                  <a:schemeClr val="tx1"/>
                </a:solidFill>
                <a:effectLst/>
                <a:latin typeface="+mn-lt"/>
                <a:ea typeface="+mn-ea"/>
                <a:cs typeface="+mn-cs"/>
                <a:hlinkClick r:id="rId4" tooltip="Sistema de Información Geográfica"/>
              </a:rPr>
              <a:t>Sistema de Información Geográfica</a:t>
            </a:r>
            <a:r>
              <a:rPr lang="es-ES" sz="1200" b="0" i="0" kern="1200" dirty="0">
                <a:solidFill>
                  <a:schemeClr val="tx1"/>
                </a:solidFill>
                <a:effectLst/>
                <a:latin typeface="+mn-lt"/>
                <a:ea typeface="+mn-ea"/>
                <a:cs typeface="+mn-cs"/>
              </a:rPr>
              <a:t> dentro del motor de base de datos.</a:t>
            </a:r>
          </a:p>
          <a:p>
            <a:r>
              <a:rPr lang="es-ES" sz="1200" b="1" i="0" kern="1200" dirty="0" err="1">
                <a:solidFill>
                  <a:schemeClr val="tx1"/>
                </a:solidFill>
                <a:effectLst/>
                <a:latin typeface="+mn-lt"/>
                <a:ea typeface="+mn-ea"/>
                <a:cs typeface="+mn-cs"/>
              </a:rPr>
              <a:t>PostGIS</a:t>
            </a:r>
            <a:r>
              <a:rPr lang="es-ES" sz="1200" b="0" i="0" kern="1200" dirty="0">
                <a:solidFill>
                  <a:schemeClr val="tx1"/>
                </a:solidFill>
                <a:effectLst/>
                <a:latin typeface="+mn-lt"/>
                <a:ea typeface="+mn-ea"/>
                <a:cs typeface="+mn-cs"/>
              </a:rPr>
              <a:t> es un módulo que añade soporte de objetos geográficos a la base de datos objeto-relacional </a:t>
            </a:r>
            <a:r>
              <a:rPr lang="es-ES" sz="1200" b="0" i="0" u="none" strike="noStrike" kern="1200" dirty="0">
                <a:solidFill>
                  <a:schemeClr val="tx1"/>
                </a:solidFill>
                <a:effectLst/>
                <a:latin typeface="+mn-lt"/>
                <a:ea typeface="+mn-ea"/>
                <a:cs typeface="+mn-cs"/>
                <a:hlinkClick r:id="rId5" tooltip="PostgreSQL"/>
              </a:rPr>
              <a:t>PostgreSQL</a:t>
            </a:r>
            <a:r>
              <a:rPr lang="es-ES" sz="1200" b="0" i="0" kern="1200" dirty="0">
                <a:solidFill>
                  <a:schemeClr val="tx1"/>
                </a:solidFill>
                <a:effectLst/>
                <a:latin typeface="+mn-lt"/>
                <a:ea typeface="+mn-ea"/>
                <a:cs typeface="+mn-cs"/>
              </a:rPr>
              <a:t>, convirtiéndola en una </a:t>
            </a:r>
            <a:r>
              <a:rPr lang="es-ES" sz="1200" b="0" i="0" u="none" strike="noStrike" kern="1200" dirty="0">
                <a:solidFill>
                  <a:schemeClr val="tx1"/>
                </a:solidFill>
                <a:effectLst/>
                <a:latin typeface="+mn-lt"/>
                <a:ea typeface="+mn-ea"/>
                <a:cs typeface="+mn-cs"/>
                <a:hlinkClick r:id="rId6" tooltip="Base de datos espacial"/>
              </a:rPr>
              <a:t>base de datos espacial</a:t>
            </a:r>
            <a:r>
              <a:rPr lang="es-ES" sz="1200" b="0" i="0" kern="1200" dirty="0">
                <a:solidFill>
                  <a:schemeClr val="tx1"/>
                </a:solidFill>
                <a:effectLst/>
                <a:latin typeface="+mn-lt"/>
                <a:ea typeface="+mn-ea"/>
                <a:cs typeface="+mn-cs"/>
              </a:rPr>
              <a:t> para su utilización en </a:t>
            </a:r>
            <a:r>
              <a:rPr lang="es-ES" sz="1200" b="0" i="0" u="none" strike="noStrike" kern="1200" dirty="0">
                <a:solidFill>
                  <a:schemeClr val="tx1"/>
                </a:solidFill>
                <a:effectLst/>
                <a:latin typeface="+mn-lt"/>
                <a:ea typeface="+mn-ea"/>
                <a:cs typeface="+mn-cs"/>
                <a:hlinkClick r:id="rId4" tooltip="Sistema de Información Geográfica"/>
              </a:rPr>
              <a:t>Sistema de Información Geográfica</a:t>
            </a:r>
            <a:r>
              <a:rPr lang="es-ES" sz="1200" b="0" i="0" kern="1200" dirty="0">
                <a:solidFill>
                  <a:schemeClr val="tx1"/>
                </a:solidFill>
                <a:effectLst/>
                <a:latin typeface="+mn-lt"/>
                <a:ea typeface="+mn-ea"/>
                <a:cs typeface="+mn-cs"/>
              </a:rPr>
              <a:t>. Se publica bajo la </a:t>
            </a:r>
            <a:r>
              <a:rPr lang="es-ES" sz="1200" b="0" i="0" u="none" strike="noStrike" kern="1200" dirty="0">
                <a:solidFill>
                  <a:schemeClr val="tx1"/>
                </a:solidFill>
                <a:effectLst/>
                <a:latin typeface="+mn-lt"/>
                <a:ea typeface="+mn-ea"/>
                <a:cs typeface="+mn-cs"/>
                <a:hlinkClick r:id="rId7" tooltip="Licencia pública general de GNU"/>
              </a:rPr>
              <a:t>Licencia Pública General de GNU</a:t>
            </a:r>
            <a:r>
              <a:rPr lang="es-ES" sz="1200" b="0" i="0" kern="1200" dirty="0">
                <a:solidFill>
                  <a:schemeClr val="tx1"/>
                </a:solidFill>
                <a:effectLst/>
                <a:latin typeface="+mn-lt"/>
                <a:ea typeface="+mn-ea"/>
                <a:cs typeface="+mn-cs"/>
              </a:rPr>
              <a:t>.</a:t>
            </a:r>
          </a:p>
          <a:p>
            <a:r>
              <a:rPr lang="es-ES" sz="1200" b="0" i="0" kern="1200" dirty="0" err="1">
                <a:solidFill>
                  <a:schemeClr val="tx1"/>
                </a:solidFill>
                <a:effectLst/>
                <a:latin typeface="+mn-lt"/>
                <a:ea typeface="+mn-ea"/>
                <a:cs typeface="+mn-cs"/>
              </a:rPr>
              <a:t>Postgis</a:t>
            </a:r>
            <a:r>
              <a:rPr lang="es-ES" sz="1200" b="0" i="0" kern="1200" dirty="0">
                <a:solidFill>
                  <a:schemeClr val="tx1"/>
                </a:solidFill>
                <a:effectLst/>
                <a:latin typeface="+mn-lt"/>
                <a:ea typeface="+mn-ea"/>
                <a:cs typeface="+mn-cs"/>
              </a:rPr>
              <a:t> ha sido desarrollado por la empresa canadiense </a:t>
            </a:r>
            <a:r>
              <a:rPr lang="es-ES" sz="1200" b="0" i="0" u="none" strike="noStrike" kern="1200" dirty="0" err="1">
                <a:solidFill>
                  <a:schemeClr val="tx1"/>
                </a:solidFill>
                <a:effectLst/>
                <a:latin typeface="+mn-lt"/>
                <a:ea typeface="+mn-ea"/>
                <a:cs typeface="+mn-cs"/>
                <a:hlinkClick r:id="rId8"/>
              </a:rPr>
              <a:t>Refraction</a:t>
            </a:r>
            <a:r>
              <a:rPr lang="es-ES" sz="1200" b="0" i="0" u="none" strike="noStrike" kern="1200" dirty="0">
                <a:solidFill>
                  <a:schemeClr val="tx1"/>
                </a:solidFill>
                <a:effectLst/>
                <a:latin typeface="+mn-lt"/>
                <a:ea typeface="+mn-ea"/>
                <a:cs typeface="+mn-cs"/>
                <a:hlinkClick r:id="rId8"/>
              </a:rPr>
              <a:t> </a:t>
            </a:r>
            <a:r>
              <a:rPr lang="es-ES" sz="1200" b="0" i="0" u="none" strike="noStrike" kern="1200" dirty="0" err="1">
                <a:solidFill>
                  <a:schemeClr val="tx1"/>
                </a:solidFill>
                <a:effectLst/>
                <a:latin typeface="+mn-lt"/>
                <a:ea typeface="+mn-ea"/>
                <a:cs typeface="+mn-cs"/>
                <a:hlinkClick r:id="rId8"/>
              </a:rPr>
              <a:t>Research</a:t>
            </a:r>
            <a:r>
              <a:rPr lang="es-ES" sz="1200" b="0" i="0" kern="1200" dirty="0">
                <a:solidFill>
                  <a:schemeClr val="tx1"/>
                </a:solidFill>
                <a:effectLst/>
                <a:latin typeface="+mn-lt"/>
                <a:ea typeface="+mn-ea"/>
                <a:cs typeface="+mn-cs"/>
              </a:rPr>
              <a:t>, especializada en productos "Open </a:t>
            </a:r>
            <a:r>
              <a:rPr lang="es-ES" sz="1200" b="0" i="0" kern="1200" dirty="0" err="1">
                <a:solidFill>
                  <a:schemeClr val="tx1"/>
                </a:solidFill>
                <a:effectLst/>
                <a:latin typeface="+mn-lt"/>
                <a:ea typeface="+mn-ea"/>
                <a:cs typeface="+mn-cs"/>
              </a:rPr>
              <a:t>Source</a:t>
            </a:r>
            <a:r>
              <a:rPr lang="es-ES" sz="1200" b="0" i="0" kern="1200" dirty="0">
                <a:solidFill>
                  <a:schemeClr val="tx1"/>
                </a:solidFill>
                <a:effectLst/>
                <a:latin typeface="+mn-lt"/>
                <a:ea typeface="+mn-ea"/>
                <a:cs typeface="+mn-cs"/>
              </a:rPr>
              <a:t>" entre los que habría que citar a </a:t>
            </a:r>
            <a:r>
              <a:rPr lang="es-ES" sz="1200" b="0" i="0" u="none" strike="noStrike" kern="1200" dirty="0" err="1">
                <a:solidFill>
                  <a:schemeClr val="tx1"/>
                </a:solidFill>
                <a:effectLst/>
                <a:latin typeface="+mn-lt"/>
                <a:ea typeface="+mn-ea"/>
                <a:cs typeface="+mn-cs"/>
                <a:hlinkClick r:id="rId9"/>
              </a:rPr>
              <a:t>Udig</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PostGIS</a:t>
            </a:r>
            <a:r>
              <a:rPr lang="es-ES" sz="1200" b="0" i="0" kern="1200" dirty="0">
                <a:solidFill>
                  <a:schemeClr val="tx1"/>
                </a:solidFill>
                <a:effectLst/>
                <a:latin typeface="+mn-lt"/>
                <a:ea typeface="+mn-ea"/>
                <a:cs typeface="+mn-cs"/>
              </a:rPr>
              <a:t> es hoy en día un producto veterano que ha demostrado versión a versión su eficiencia. En relación con otros productos, </a:t>
            </a:r>
            <a:r>
              <a:rPr lang="es-ES" sz="1200" b="0" i="0" kern="1200" dirty="0" err="1">
                <a:solidFill>
                  <a:schemeClr val="tx1"/>
                </a:solidFill>
                <a:effectLst/>
                <a:latin typeface="+mn-lt"/>
                <a:ea typeface="+mn-ea"/>
                <a:cs typeface="+mn-cs"/>
              </a:rPr>
              <a:t>PostGIS</a:t>
            </a:r>
            <a:r>
              <a:rPr lang="es-ES" sz="1200" b="0" i="0" kern="1200" dirty="0">
                <a:solidFill>
                  <a:schemeClr val="tx1"/>
                </a:solidFill>
                <a:effectLst/>
                <a:latin typeface="+mn-lt"/>
                <a:ea typeface="+mn-ea"/>
                <a:cs typeface="+mn-cs"/>
              </a:rPr>
              <a:t> ha demostrado ser muy superior a la extensión geográfica de la nueva versión de </a:t>
            </a:r>
            <a:r>
              <a:rPr lang="es-ES" sz="1200" b="0" i="0" u="none" strike="noStrike" kern="1200" dirty="0">
                <a:solidFill>
                  <a:schemeClr val="tx1"/>
                </a:solidFill>
                <a:effectLst/>
                <a:latin typeface="+mn-lt"/>
                <a:ea typeface="+mn-ea"/>
                <a:cs typeface="+mn-cs"/>
                <a:hlinkClick r:id="rId10" tooltip="MySQL"/>
              </a:rPr>
              <a:t>MySQL</a:t>
            </a:r>
            <a:r>
              <a:rPr lang="es-ES" sz="1200" b="0" i="0" kern="1200" dirty="0">
                <a:solidFill>
                  <a:schemeClr val="tx1"/>
                </a:solidFill>
                <a:effectLst/>
                <a:latin typeface="+mn-lt"/>
                <a:ea typeface="+mn-ea"/>
                <a:cs typeface="+mn-cs"/>
              </a:rPr>
              <a:t>, y a juicio de muchos, es muy similar a la versión geográfica de la base de datos </a:t>
            </a:r>
            <a:r>
              <a:rPr lang="es-ES" sz="1200" b="0" i="0" u="none" strike="noStrike" kern="1200" dirty="0">
                <a:solidFill>
                  <a:schemeClr val="tx1"/>
                </a:solidFill>
                <a:effectLst/>
                <a:latin typeface="+mn-lt"/>
                <a:ea typeface="+mn-ea"/>
                <a:cs typeface="+mn-cs"/>
                <a:hlinkClick r:id="rId11" tooltip="Oracle"/>
              </a:rPr>
              <a:t>Oracle</a:t>
            </a:r>
            <a:r>
              <a:rPr lang="es-ES" sz="1200" b="0" i="0" kern="1200" dirty="0">
                <a:solidFill>
                  <a:schemeClr val="tx1"/>
                </a:solidFill>
                <a:effectLst/>
                <a:latin typeface="+mn-lt"/>
                <a:ea typeface="+mn-ea"/>
                <a:cs typeface="+mn-cs"/>
              </a:rPr>
              <a:t>.</a:t>
            </a:r>
            <a:r>
              <a:rPr lang="es-ES" sz="1200" b="0" i="0" kern="1200" baseline="30000" dirty="0">
                <a:solidFill>
                  <a:schemeClr val="tx1"/>
                </a:solidFill>
                <a:effectLst/>
                <a:latin typeface="+mn-lt"/>
                <a:ea typeface="+mn-ea"/>
                <a:cs typeface="+mn-cs"/>
              </a:rPr>
              <a:t>[</a:t>
            </a:r>
            <a:r>
              <a:rPr lang="es-ES" sz="1200" b="0" i="1" u="none" strike="noStrike" kern="1200" baseline="30000" dirty="0">
                <a:solidFill>
                  <a:schemeClr val="tx1"/>
                </a:solidFill>
                <a:effectLst/>
                <a:latin typeface="+mn-lt"/>
                <a:ea typeface="+mn-ea"/>
                <a:cs typeface="+mn-cs"/>
                <a:hlinkClick r:id="rId12" tooltip="Wikipedia:Verificabilidad"/>
              </a:rPr>
              <a:t>cita requerida</a:t>
            </a:r>
            <a:r>
              <a:rPr lang="es-ES" sz="1200" b="0" i="0" kern="1200" baseline="30000" dirty="0">
                <a:solidFill>
                  <a:schemeClr val="tx1"/>
                </a:solidFill>
                <a:effectLst/>
                <a:latin typeface="+mn-lt"/>
                <a:ea typeface="+mn-ea"/>
                <a:cs typeface="+mn-cs"/>
              </a:rPr>
              <a:t>]</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Un aspecto que debemos tener en cuenta es que </a:t>
            </a:r>
            <a:r>
              <a:rPr lang="es-ES" sz="1200" b="0" i="0" kern="1200" dirty="0" err="1">
                <a:solidFill>
                  <a:schemeClr val="tx1"/>
                </a:solidFill>
                <a:effectLst/>
                <a:latin typeface="+mn-lt"/>
                <a:ea typeface="+mn-ea"/>
                <a:cs typeface="+mn-cs"/>
              </a:rPr>
              <a:t>PostGIS</a:t>
            </a:r>
            <a:r>
              <a:rPr lang="es-ES" sz="1200" b="0" i="0" kern="1200" dirty="0">
                <a:solidFill>
                  <a:schemeClr val="tx1"/>
                </a:solidFill>
                <a:effectLst/>
                <a:latin typeface="+mn-lt"/>
                <a:ea typeface="+mn-ea"/>
                <a:cs typeface="+mn-cs"/>
              </a:rPr>
              <a:t> ha sido certificado en 2006 por el </a:t>
            </a:r>
            <a:r>
              <a:rPr lang="es-ES" sz="1200" b="0" i="0" u="none" strike="noStrike" kern="1200" dirty="0">
                <a:solidFill>
                  <a:schemeClr val="tx1"/>
                </a:solidFill>
                <a:effectLst/>
                <a:latin typeface="+mn-lt"/>
                <a:ea typeface="+mn-ea"/>
                <a:cs typeface="+mn-cs"/>
                <a:hlinkClick r:id="rId13" tooltip="Open Geospatial Consortium"/>
              </a:rPr>
              <a:t>Open </a:t>
            </a:r>
            <a:r>
              <a:rPr lang="es-ES" sz="1200" b="0" i="0" u="none" strike="noStrike" kern="1200" dirty="0" err="1">
                <a:solidFill>
                  <a:schemeClr val="tx1"/>
                </a:solidFill>
                <a:effectLst/>
                <a:latin typeface="+mn-lt"/>
                <a:ea typeface="+mn-ea"/>
                <a:cs typeface="+mn-cs"/>
                <a:hlinkClick r:id="rId13" tooltip="Open Geospatial Consortium"/>
              </a:rPr>
              <a:t>Geospatial</a:t>
            </a:r>
            <a:r>
              <a:rPr lang="es-ES" sz="1200" b="0" i="0" u="none" strike="noStrike" kern="1200" dirty="0">
                <a:solidFill>
                  <a:schemeClr val="tx1"/>
                </a:solidFill>
                <a:effectLst/>
                <a:latin typeface="+mn-lt"/>
                <a:ea typeface="+mn-ea"/>
                <a:cs typeface="+mn-cs"/>
                <a:hlinkClick r:id="rId13" tooltip="Open Geospatial Consortium"/>
              </a:rPr>
              <a:t> </a:t>
            </a:r>
            <a:r>
              <a:rPr lang="es-ES" sz="1200" b="0" i="0" u="none" strike="noStrike" kern="1200" dirty="0" err="1">
                <a:solidFill>
                  <a:schemeClr val="tx1"/>
                </a:solidFill>
                <a:effectLst/>
                <a:latin typeface="+mn-lt"/>
                <a:ea typeface="+mn-ea"/>
                <a:cs typeface="+mn-cs"/>
                <a:hlinkClick r:id="rId13" tooltip="Open Geospatial Consortium"/>
              </a:rPr>
              <a:t>Consortium</a:t>
            </a:r>
            <a:r>
              <a:rPr lang="es-ES" sz="1200" b="0" i="0" kern="1200" dirty="0">
                <a:solidFill>
                  <a:schemeClr val="tx1"/>
                </a:solidFill>
                <a:effectLst/>
                <a:latin typeface="+mn-lt"/>
                <a:ea typeface="+mn-ea"/>
                <a:cs typeface="+mn-cs"/>
              </a:rPr>
              <a:t> (OGC) lo que garantiza la interoperabilidad con otros sistemas también interoperables. </a:t>
            </a:r>
            <a:r>
              <a:rPr lang="es-ES" sz="1200" b="0" i="0" kern="1200" dirty="0" err="1">
                <a:solidFill>
                  <a:schemeClr val="tx1"/>
                </a:solidFill>
                <a:effectLst/>
                <a:latin typeface="+mn-lt"/>
                <a:ea typeface="+mn-ea"/>
                <a:cs typeface="+mn-cs"/>
              </a:rPr>
              <a:t>PostGIS</a:t>
            </a:r>
            <a:r>
              <a:rPr lang="es-ES" sz="1200" b="0" i="0" kern="1200" dirty="0">
                <a:solidFill>
                  <a:schemeClr val="tx1"/>
                </a:solidFill>
                <a:effectLst/>
                <a:latin typeface="+mn-lt"/>
                <a:ea typeface="+mn-ea"/>
                <a:cs typeface="+mn-cs"/>
              </a:rPr>
              <a:t> almacena la información geográfica en una columna del tipo </a:t>
            </a:r>
            <a:r>
              <a:rPr lang="es-ES" sz="1200" b="1" i="0" kern="1200" dirty="0">
                <a:solidFill>
                  <a:schemeClr val="tx1"/>
                </a:solidFill>
                <a:effectLst/>
                <a:latin typeface="+mn-lt"/>
                <a:ea typeface="+mn-ea"/>
                <a:cs typeface="+mn-cs"/>
              </a:rPr>
              <a:t>GEOMETRY</a:t>
            </a:r>
            <a:r>
              <a:rPr lang="es-ES" sz="1200" b="0" i="0" kern="1200" dirty="0">
                <a:solidFill>
                  <a:schemeClr val="tx1"/>
                </a:solidFill>
                <a:effectLst/>
                <a:latin typeface="+mn-lt"/>
                <a:ea typeface="+mn-ea"/>
                <a:cs typeface="+mn-cs"/>
              </a:rPr>
              <a:t>, que es diferente del homónimo "GEOMETRY" utilizado por PostgreSQL, donde se pueden almacenar la geometría en formato </a:t>
            </a:r>
            <a:r>
              <a:rPr lang="es-ES" sz="1200" b="1" i="0" kern="1200" dirty="0">
                <a:solidFill>
                  <a:schemeClr val="tx1"/>
                </a:solidFill>
                <a:effectLst/>
                <a:latin typeface="+mn-lt"/>
                <a:ea typeface="+mn-ea"/>
                <a:cs typeface="+mn-cs"/>
              </a:rPr>
              <a:t>WKB</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Well-Known</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Binary</a:t>
            </a:r>
            <a:r>
              <a:rPr lang="es-ES" sz="1200" b="0" i="0" kern="1200" dirty="0">
                <a:solidFill>
                  <a:schemeClr val="tx1"/>
                </a:solidFill>
                <a:effectLst/>
                <a:latin typeface="+mn-lt"/>
                <a:ea typeface="+mn-ea"/>
                <a:cs typeface="+mn-cs"/>
              </a:rPr>
              <a:t>), aunque hasta la versión 1.0 se utilizaba la forma </a:t>
            </a:r>
            <a:r>
              <a:rPr lang="es-ES" sz="1200" b="1" i="0" u="none" strike="noStrike" kern="1200" dirty="0">
                <a:solidFill>
                  <a:schemeClr val="tx1"/>
                </a:solidFill>
                <a:effectLst/>
                <a:latin typeface="+mn-lt"/>
                <a:ea typeface="+mn-ea"/>
                <a:cs typeface="+mn-cs"/>
                <a:hlinkClick r:id="rId14" tooltip="WKT"/>
              </a:rPr>
              <a:t>WKT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Well-Known</a:t>
            </a:r>
            <a:r>
              <a:rPr lang="es-ES" sz="1200" b="0" i="0" kern="1200" dirty="0">
                <a:solidFill>
                  <a:schemeClr val="tx1"/>
                </a:solidFill>
                <a:effectLst/>
                <a:latin typeface="+mn-lt"/>
                <a:ea typeface="+mn-ea"/>
                <a:cs typeface="+mn-cs"/>
              </a:rPr>
              <a:t> Text).</a:t>
            </a:r>
          </a:p>
          <a:p>
            <a:endParaRPr lang="es-ES" sz="1200" b="0" i="0" kern="1200" dirty="0">
              <a:solidFill>
                <a:schemeClr val="tx1"/>
              </a:solidFill>
              <a:effectLst/>
              <a:latin typeface="+mn-lt"/>
              <a:ea typeface="+mn-ea"/>
              <a:cs typeface="+mn-cs"/>
            </a:endParaRPr>
          </a:p>
          <a:p>
            <a:r>
              <a:rPr lang="ca-ES" sz="1200" b="1" i="0" kern="1200" dirty="0">
                <a:solidFill>
                  <a:schemeClr val="tx1"/>
                </a:solidFill>
                <a:effectLst/>
                <a:latin typeface="+mn-lt"/>
                <a:ea typeface="+mn-ea"/>
                <a:cs typeface="+mn-cs"/>
              </a:rPr>
              <a:t>Dades obertes</a:t>
            </a:r>
            <a:r>
              <a:rPr lang="ca-ES" sz="1200" b="0" i="0" u="none" strike="noStrike" kern="1200" baseline="30000" dirty="0">
                <a:solidFill>
                  <a:schemeClr val="tx1"/>
                </a:solidFill>
                <a:effectLst/>
                <a:latin typeface="+mn-lt"/>
                <a:ea typeface="+mn-ea"/>
                <a:cs typeface="+mn-cs"/>
                <a:hlinkClick r:id="rId15"/>
              </a:rPr>
              <a:t>[1]</a:t>
            </a:r>
            <a:r>
              <a:rPr lang="ca-ES" sz="1200" b="0" i="0" kern="1200" dirty="0">
                <a:solidFill>
                  <a:schemeClr val="tx1"/>
                </a:solidFill>
                <a:effectLst/>
                <a:latin typeface="+mn-lt"/>
                <a:ea typeface="+mn-ea"/>
                <a:cs typeface="+mn-cs"/>
              </a:rPr>
              <a:t> (</a:t>
            </a:r>
            <a:r>
              <a:rPr lang="ca-ES" sz="1200" b="0" i="1" kern="1200" dirty="0">
                <a:solidFill>
                  <a:schemeClr val="tx1"/>
                </a:solidFill>
                <a:effectLst/>
                <a:latin typeface="+mn-lt"/>
                <a:ea typeface="+mn-ea"/>
                <a:cs typeface="+mn-cs"/>
              </a:rPr>
              <a:t>Open Data</a:t>
            </a:r>
            <a:r>
              <a:rPr lang="ca-ES" sz="1200" b="0" i="0" kern="1200" dirty="0">
                <a:solidFill>
                  <a:schemeClr val="tx1"/>
                </a:solidFill>
                <a:effectLst/>
                <a:latin typeface="+mn-lt"/>
                <a:ea typeface="+mn-ea"/>
                <a:cs typeface="+mn-cs"/>
              </a:rPr>
              <a:t> en </a:t>
            </a:r>
            <a:r>
              <a:rPr lang="ca-ES" sz="1200" b="0" i="0" u="none" strike="noStrike" kern="1200" dirty="0">
                <a:solidFill>
                  <a:schemeClr val="tx1"/>
                </a:solidFill>
                <a:effectLst/>
                <a:latin typeface="+mn-lt"/>
                <a:ea typeface="+mn-ea"/>
                <a:cs typeface="+mn-cs"/>
                <a:hlinkClick r:id="rId16" tooltip="Anglès"/>
              </a:rPr>
              <a:t>anglès</a:t>
            </a:r>
            <a:r>
              <a:rPr lang="ca-ES" sz="1200" b="0" i="0" kern="1200" dirty="0">
                <a:solidFill>
                  <a:schemeClr val="tx1"/>
                </a:solidFill>
                <a:effectLst/>
                <a:latin typeface="+mn-lt"/>
                <a:ea typeface="+mn-ea"/>
                <a:cs typeface="+mn-cs"/>
              </a:rPr>
              <a:t>) són tots aquells conjunts de dades que es posen a disposició del públic i poden ser reutilitzats i tornats a publicar sense cap restricció. Té un esperit semblant al d'altres moviments "Oberts" i a comunitats com les de </a:t>
            </a:r>
            <a:r>
              <a:rPr lang="ca-ES" sz="1200" b="0" i="0" u="none" strike="noStrike" kern="1200" dirty="0">
                <a:solidFill>
                  <a:schemeClr val="tx1"/>
                </a:solidFill>
                <a:effectLst/>
                <a:latin typeface="+mn-lt"/>
                <a:ea typeface="+mn-ea"/>
                <a:cs typeface="+mn-cs"/>
                <a:hlinkClick r:id="rId17" tooltip="Codi obert"/>
              </a:rPr>
              <a:t>codi obert</a:t>
            </a:r>
            <a:r>
              <a:rPr lang="ca-ES" sz="1200" b="0" i="0" kern="1200" dirty="0">
                <a:solidFill>
                  <a:schemeClr val="tx1"/>
                </a:solidFill>
                <a:effectLst/>
                <a:latin typeface="+mn-lt"/>
                <a:ea typeface="+mn-ea"/>
                <a:cs typeface="+mn-cs"/>
              </a:rPr>
              <a:t>, </a:t>
            </a:r>
            <a:r>
              <a:rPr lang="ca-ES" sz="1200" b="0" i="0" u="none" strike="noStrike" kern="1200" dirty="0">
                <a:solidFill>
                  <a:schemeClr val="tx1"/>
                </a:solidFill>
                <a:effectLst/>
                <a:latin typeface="+mn-lt"/>
                <a:ea typeface="+mn-ea"/>
                <a:cs typeface="+mn-cs"/>
                <a:hlinkClick r:id="rId18" tooltip="Maquinari lliure"/>
              </a:rPr>
              <a:t>maquinari lliure</a:t>
            </a:r>
            <a:r>
              <a:rPr lang="ca-ES" sz="1200" b="0" i="0" kern="1200" dirty="0">
                <a:solidFill>
                  <a:schemeClr val="tx1"/>
                </a:solidFill>
                <a:effectLst/>
                <a:latin typeface="+mn-lt"/>
                <a:ea typeface="+mn-ea"/>
                <a:cs typeface="+mn-cs"/>
              </a:rPr>
              <a:t>, </a:t>
            </a:r>
            <a:r>
              <a:rPr lang="ca-ES" sz="1200" b="0" i="0" u="none" strike="noStrike" kern="1200" dirty="0">
                <a:solidFill>
                  <a:schemeClr val="tx1"/>
                </a:solidFill>
                <a:effectLst/>
                <a:latin typeface="+mn-lt"/>
                <a:ea typeface="+mn-ea"/>
                <a:cs typeface="+mn-cs"/>
                <a:hlinkClick r:id="rId19" tooltip="Contingut obert"/>
              </a:rPr>
              <a:t>contingut obert</a:t>
            </a:r>
            <a:r>
              <a:rPr lang="ca-ES" sz="1200" b="0" i="0" kern="1200" dirty="0">
                <a:solidFill>
                  <a:schemeClr val="tx1"/>
                </a:solidFill>
                <a:effectLst/>
                <a:latin typeface="+mn-lt"/>
                <a:ea typeface="+mn-ea"/>
                <a:cs typeface="+mn-cs"/>
              </a:rPr>
              <a:t> o </a:t>
            </a:r>
            <a:r>
              <a:rPr lang="ca-ES" sz="1200" b="0" i="0" u="none" strike="noStrike" kern="1200" dirty="0">
                <a:solidFill>
                  <a:schemeClr val="tx1"/>
                </a:solidFill>
                <a:effectLst/>
                <a:latin typeface="+mn-lt"/>
                <a:ea typeface="+mn-ea"/>
                <a:cs typeface="+mn-cs"/>
                <a:hlinkClick r:id="rId20" tooltip="Accés obert"/>
              </a:rPr>
              <a:t>accés obert</a:t>
            </a:r>
            <a:r>
              <a:rPr lang="ca-ES" sz="1200" b="0" i="0" kern="1200" dirty="0">
                <a:solidFill>
                  <a:schemeClr val="tx1"/>
                </a:solidFill>
                <a:effectLst/>
                <a:latin typeface="+mn-lt"/>
                <a:ea typeface="+mn-ea"/>
                <a:cs typeface="+mn-cs"/>
              </a:rPr>
              <a:t>. La pràctica i la ideologia de les dades obertes en si estan ben establertes de fa temps (per exemple en la tradició </a:t>
            </a:r>
            <a:r>
              <a:rPr lang="ca-ES" sz="1200" b="0" i="0" kern="1200" dirty="0" err="1">
                <a:solidFill>
                  <a:schemeClr val="tx1"/>
                </a:solidFill>
                <a:effectLst/>
                <a:latin typeface="+mn-lt"/>
                <a:ea typeface="+mn-ea"/>
                <a:cs typeface="+mn-cs"/>
              </a:rPr>
              <a:t>mertoniana</a:t>
            </a:r>
            <a:r>
              <a:rPr lang="ca-ES" sz="1200" b="0" i="0" kern="1200" dirty="0">
                <a:solidFill>
                  <a:schemeClr val="tx1"/>
                </a:solidFill>
                <a:effectLst/>
                <a:latin typeface="+mn-lt"/>
                <a:ea typeface="+mn-ea"/>
                <a:cs typeface="+mn-cs"/>
              </a:rPr>
              <a:t> de la ciència) tot i que el terme «Dades obertes» és recent i associat a </a:t>
            </a:r>
            <a:r>
              <a:rPr lang="ca-ES" sz="1200" b="0" i="0" u="none" strike="noStrike" kern="1200" dirty="0">
                <a:solidFill>
                  <a:schemeClr val="tx1"/>
                </a:solidFill>
                <a:effectLst/>
                <a:latin typeface="+mn-lt"/>
                <a:ea typeface="+mn-ea"/>
                <a:cs typeface="+mn-cs"/>
                <a:hlinkClick r:id="rId21" tooltip="Internet"/>
              </a:rPr>
              <a:t>internet</a:t>
            </a:r>
            <a:r>
              <a:rPr lang="ca-ES" sz="1200" b="0" i="0" kern="1200" dirty="0">
                <a:solidFill>
                  <a:schemeClr val="tx1"/>
                </a:solidFill>
                <a:effectLst/>
                <a:latin typeface="+mn-lt"/>
                <a:ea typeface="+mn-ea"/>
                <a:cs typeface="+mn-cs"/>
              </a:rPr>
              <a:t> i a la </a:t>
            </a:r>
            <a:r>
              <a:rPr lang="ca-ES" sz="1200" b="0" i="0" u="none" strike="noStrike" kern="1200" dirty="0" err="1">
                <a:solidFill>
                  <a:schemeClr val="tx1"/>
                </a:solidFill>
                <a:effectLst/>
                <a:latin typeface="+mn-lt"/>
                <a:ea typeface="+mn-ea"/>
                <a:cs typeface="+mn-cs"/>
                <a:hlinkClick r:id="rId22" tooltip="World Wide Web"/>
              </a:rPr>
              <a:t>World</a:t>
            </a:r>
            <a:r>
              <a:rPr lang="ca-ES" sz="1200" b="0" i="0" u="none" strike="noStrike" kern="1200" dirty="0">
                <a:solidFill>
                  <a:schemeClr val="tx1"/>
                </a:solidFill>
                <a:effectLst/>
                <a:latin typeface="+mn-lt"/>
                <a:ea typeface="+mn-ea"/>
                <a:cs typeface="+mn-cs"/>
                <a:hlinkClick r:id="rId22" tooltip="World Wide Web"/>
              </a:rPr>
              <a:t> </a:t>
            </a:r>
            <a:r>
              <a:rPr lang="ca-ES" sz="1200" b="0" i="0" u="none" strike="noStrike" kern="1200" dirty="0" err="1">
                <a:solidFill>
                  <a:schemeClr val="tx1"/>
                </a:solidFill>
                <a:effectLst/>
                <a:latin typeface="+mn-lt"/>
                <a:ea typeface="+mn-ea"/>
                <a:cs typeface="+mn-cs"/>
                <a:hlinkClick r:id="rId22" tooltip="World Wide Web"/>
              </a:rPr>
              <a:t>Wide</a:t>
            </a:r>
            <a:r>
              <a:rPr lang="ca-ES" sz="1200" b="0" i="0" u="none" strike="noStrike" kern="1200" dirty="0">
                <a:solidFill>
                  <a:schemeClr val="tx1"/>
                </a:solidFill>
                <a:effectLst/>
                <a:latin typeface="+mn-lt"/>
                <a:ea typeface="+mn-ea"/>
                <a:cs typeface="+mn-cs"/>
                <a:hlinkClick r:id="rId22" tooltip="World Wide Web"/>
              </a:rPr>
              <a:t> Web</a:t>
            </a:r>
            <a:r>
              <a:rPr lang="ca-ES" sz="1200" b="0" i="0" kern="1200" dirty="0">
                <a:solidFill>
                  <a:schemeClr val="tx1"/>
                </a:solidFill>
                <a:effectLst/>
                <a:latin typeface="+mn-lt"/>
                <a:ea typeface="+mn-ea"/>
                <a:cs typeface="+mn-cs"/>
              </a:rPr>
              <a:t>.</a:t>
            </a:r>
          </a:p>
          <a:p>
            <a:r>
              <a:rPr lang="ca-ES" sz="1200" b="0" i="0" kern="1200" dirty="0">
                <a:solidFill>
                  <a:schemeClr val="tx1"/>
                </a:solidFill>
                <a:effectLst/>
                <a:latin typeface="+mn-lt"/>
                <a:ea typeface="+mn-ea"/>
                <a:cs typeface="+mn-cs"/>
              </a:rPr>
              <a:t>Segons </a:t>
            </a:r>
            <a:r>
              <a:rPr lang="ca-ES" sz="1200" b="0" i="0" kern="1200" dirty="0" err="1">
                <a:solidFill>
                  <a:schemeClr val="tx1"/>
                </a:solidFill>
                <a:effectLst/>
                <a:latin typeface="+mn-lt"/>
                <a:ea typeface="+mn-ea"/>
                <a:cs typeface="+mn-cs"/>
              </a:rPr>
              <a:t>l'</a:t>
            </a:r>
            <a:r>
              <a:rPr lang="ca-ES" sz="1200" b="0" i="0" u="none" strike="noStrike" kern="1200" dirty="0" err="1">
                <a:solidFill>
                  <a:schemeClr val="tx1"/>
                </a:solidFill>
                <a:effectLst/>
                <a:latin typeface="+mn-lt"/>
                <a:ea typeface="+mn-ea"/>
                <a:cs typeface="+mn-cs"/>
                <a:hlinkClick r:id="rId23" tooltip="Fundació Coneixement Obert"/>
              </a:rPr>
              <a:t>Open</a:t>
            </a:r>
            <a:r>
              <a:rPr lang="ca-ES" sz="1200" b="0" i="0" u="none" strike="noStrike" kern="1200" dirty="0">
                <a:solidFill>
                  <a:schemeClr val="tx1"/>
                </a:solidFill>
                <a:effectLst/>
                <a:latin typeface="+mn-lt"/>
                <a:ea typeface="+mn-ea"/>
                <a:cs typeface="+mn-cs"/>
                <a:hlinkClick r:id="rId23" tooltip="Fundació Coneixement Obert"/>
              </a:rPr>
              <a:t> </a:t>
            </a:r>
            <a:r>
              <a:rPr lang="ca-ES" sz="1200" b="0" i="0" u="none" strike="noStrike" kern="1200" dirty="0" err="1">
                <a:solidFill>
                  <a:schemeClr val="tx1"/>
                </a:solidFill>
                <a:effectLst/>
                <a:latin typeface="+mn-lt"/>
                <a:ea typeface="+mn-ea"/>
                <a:cs typeface="+mn-cs"/>
                <a:hlinkClick r:id="rId23" tooltip="Fundació Coneixement Obert"/>
              </a:rPr>
              <a:t>Knowledge</a:t>
            </a:r>
            <a:r>
              <a:rPr lang="ca-ES" sz="1200" b="0" i="0" u="none" strike="noStrike" kern="1200" dirty="0">
                <a:solidFill>
                  <a:schemeClr val="tx1"/>
                </a:solidFill>
                <a:effectLst/>
                <a:latin typeface="+mn-lt"/>
                <a:ea typeface="+mn-ea"/>
                <a:cs typeface="+mn-cs"/>
                <a:hlinkClick r:id="rId23" tooltip="Fundació Coneixement Obert"/>
              </a:rPr>
              <a:t> Foundation</a:t>
            </a:r>
            <a:r>
              <a:rPr lang="ca-ES" sz="1200" b="0" i="0" kern="1200" dirty="0">
                <a:solidFill>
                  <a:schemeClr val="tx1"/>
                </a:solidFill>
                <a:effectLst/>
                <a:latin typeface="+mn-lt"/>
                <a:ea typeface="+mn-ea"/>
                <a:cs typeface="+mn-cs"/>
              </a:rPr>
              <a:t> un contingut per ser obert ha de seguir tres principis: ha de deixar al públic el dret a utilitzar-lo, el dret a reutilitzar-lo i adaptar-lo a les necessitats pròpies i el dret a redistribuir-lo i compartir-lo. L'única restricció és que el producte resultant també ha de seguir el principi de poder ser obert</a:t>
            </a:r>
            <a:r>
              <a:rPr lang="ca-ES" sz="1200" b="0" i="0" u="none" strike="noStrike" kern="1200" baseline="30000" dirty="0">
                <a:solidFill>
                  <a:schemeClr val="tx1"/>
                </a:solidFill>
                <a:effectLst/>
                <a:latin typeface="+mn-lt"/>
                <a:ea typeface="+mn-ea"/>
                <a:cs typeface="+mn-cs"/>
                <a:hlinkClick r:id="rId24"/>
              </a:rPr>
              <a:t>[2]</a:t>
            </a:r>
            <a:endParaRPr lang="ca-ES" sz="1200" b="0" i="0" kern="1200" dirty="0">
              <a:solidFill>
                <a:schemeClr val="tx1"/>
              </a:solidFill>
              <a:effectLst/>
              <a:latin typeface="+mn-lt"/>
              <a:ea typeface="+mn-ea"/>
              <a:cs typeface="+mn-cs"/>
            </a:endParaRPr>
          </a:p>
          <a:p>
            <a:r>
              <a:rPr lang="ca-ES" sz="1200" b="0" i="0" kern="1200" dirty="0">
                <a:solidFill>
                  <a:schemeClr val="tx1"/>
                </a:solidFill>
                <a:effectLst/>
                <a:latin typeface="+mn-lt"/>
                <a:ea typeface="+mn-ea"/>
                <a:cs typeface="+mn-cs"/>
              </a:rPr>
              <a:t>Les dades són distribuïdes en un format obert que permet la seva manipulació sense cap restricció tècnica amb programari obert i sota una llicència i/o condicions d'ús que no impedeixen als usuaris finals revisar-les, remesclar-les i redistribuir-les a tercers. Les dades haurien de satisfer certes condicions associades a la seva descripció, traçabilitat, qualitat, privacitat i interoperabilitat. En alguns casos les dades obertes es poden considerar més aviat com a </a:t>
            </a:r>
            <a:r>
              <a:rPr lang="ca-ES" sz="1200" b="1" i="0" kern="1200" dirty="0">
                <a:solidFill>
                  <a:schemeClr val="tx1"/>
                </a:solidFill>
                <a:effectLst/>
                <a:latin typeface="+mn-lt"/>
                <a:ea typeface="+mn-ea"/>
                <a:cs typeface="+mn-cs"/>
              </a:rPr>
              <a:t>Metadades obertes</a:t>
            </a:r>
            <a:r>
              <a:rPr lang="ca-ES" sz="1200" b="0" i="0" kern="1200" dirty="0">
                <a:solidFill>
                  <a:schemeClr val="tx1"/>
                </a:solidFill>
                <a:effectLst/>
                <a:latin typeface="+mn-lt"/>
                <a:ea typeface="+mn-ea"/>
                <a:cs typeface="+mn-cs"/>
              </a:rPr>
              <a:t> i encara no hi ha una formalització coherent.</a:t>
            </a: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ca-ES" dirty="0"/>
          </a:p>
        </p:txBody>
      </p:sp>
      <p:sp>
        <p:nvSpPr>
          <p:cNvPr id="4" name="Marcador de número de diapositiva 3"/>
          <p:cNvSpPr>
            <a:spLocks noGrp="1"/>
          </p:cNvSpPr>
          <p:nvPr>
            <p:ph type="sldNum" sz="quarter" idx="10"/>
          </p:nvPr>
        </p:nvSpPr>
        <p:spPr/>
        <p:txBody>
          <a:bodyPr/>
          <a:lstStyle/>
          <a:p>
            <a:fld id="{BA49F91A-2DBD-45FD-837D-7B7104637CD2}" type="slidenum">
              <a:rPr lang="ca-ES" smtClean="0"/>
              <a:t>19</a:t>
            </a:fld>
            <a:endParaRPr lang="ca-ES"/>
          </a:p>
        </p:txBody>
      </p:sp>
    </p:spTree>
    <p:extLst>
      <p:ext uri="{BB962C8B-B14F-4D97-AF65-F5344CB8AC3E}">
        <p14:creationId xmlns:p14="http://schemas.microsoft.com/office/powerpoint/2010/main" val="34464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BEE1F49F-EBD6-4D6D-A8CB-638BDF685911}"/>
              </a:ext>
            </a:extLst>
          </p:cNvPr>
          <p:cNvSpPr>
            <a:spLocks noGrp="1"/>
          </p:cNvSpPr>
          <p:nvPr>
            <p:ph type="sldNum" sz="quarter" idx="12"/>
          </p:nvPr>
        </p:nvSpPr>
        <p:spPr>
          <a:xfrm>
            <a:off x="9380443" y="6516068"/>
            <a:ext cx="2743200" cy="341932"/>
          </a:xfrm>
        </p:spPr>
        <p:txBody>
          <a:bodyPr/>
          <a:lstStyle>
            <a:lvl1pPr>
              <a:defRPr>
                <a:solidFill>
                  <a:srgbClr val="008080"/>
                </a:solidFill>
              </a:defRPr>
            </a:lvl1pPr>
          </a:lstStyle>
          <a:p>
            <a:fld id="{D784AC50-637B-4A00-A9AB-D47E6A385C1D}" type="slidenum">
              <a:rPr lang="ca-ES" smtClean="0"/>
              <a:pPr/>
              <a:t>‹Nº›</a:t>
            </a:fld>
            <a:endParaRPr lang="ca-ES" dirty="0"/>
          </a:p>
        </p:txBody>
      </p:sp>
      <p:cxnSp>
        <p:nvCxnSpPr>
          <p:cNvPr id="7" name="Straight Connector 9">
            <a:extLst>
              <a:ext uri="{FF2B5EF4-FFF2-40B4-BE49-F238E27FC236}">
                <a16:creationId xmlns="" xmlns:a16="http://schemas.microsoft.com/office/drawing/2014/main" id="{2377AC37-EE65-4150-8C8C-21D0247A2923}"/>
              </a:ext>
            </a:extLst>
          </p:cNvPr>
          <p:cNvCxnSpPr>
            <a:cxnSpLocks/>
          </p:cNvCxnSpPr>
          <p:nvPr userDrawn="1"/>
        </p:nvCxnSpPr>
        <p:spPr>
          <a:xfrm>
            <a:off x="152400" y="268701"/>
            <a:ext cx="6591300" cy="0"/>
          </a:xfrm>
          <a:prstGeom prst="line">
            <a:avLst/>
          </a:prstGeom>
          <a:ln w="25400">
            <a:solidFill>
              <a:srgbClr val="008080"/>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 xmlns:a16="http://schemas.microsoft.com/office/drawing/2014/main" id="{54CC9505-43B1-4D55-A101-F45979C19A2C}"/>
              </a:ext>
            </a:extLst>
          </p:cNvPr>
          <p:cNvSpPr txBox="1">
            <a:spLocks/>
          </p:cNvSpPr>
          <p:nvPr userDrawn="1"/>
        </p:nvSpPr>
        <p:spPr>
          <a:xfrm>
            <a:off x="6915545" y="-8100"/>
            <a:ext cx="5512118" cy="641151"/>
          </a:xfrm>
          <a:prstGeom prst="rect">
            <a:avLst/>
          </a:prstGeom>
        </p:spPr>
        <p:txBody>
          <a:bodyPr vert="horz" lIns="102870" tIns="51435" rIns="102870" bIns="51435"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ca-ES" sz="2250" b="1" dirty="0">
                <a:solidFill>
                  <a:srgbClr val="008080"/>
                </a:solidFill>
              </a:rPr>
              <a:t>ATM </a:t>
            </a:r>
            <a:r>
              <a:rPr lang="ca-ES" sz="2700" b="1" dirty="0">
                <a:solidFill>
                  <a:srgbClr val="008080"/>
                </a:solidFill>
              </a:rPr>
              <a:t>| </a:t>
            </a:r>
            <a:r>
              <a:rPr lang="ca-ES" sz="2250" dirty="0">
                <a:solidFill>
                  <a:srgbClr val="008080"/>
                </a:solidFill>
              </a:rPr>
              <a:t>Autoritat del Transport Metropolità</a:t>
            </a:r>
          </a:p>
        </p:txBody>
      </p:sp>
      <p:sp>
        <p:nvSpPr>
          <p:cNvPr id="13" name="Title 1">
            <a:extLst>
              <a:ext uri="{FF2B5EF4-FFF2-40B4-BE49-F238E27FC236}">
                <a16:creationId xmlns="" xmlns:a16="http://schemas.microsoft.com/office/drawing/2014/main" id="{1D948055-9B38-4AB6-9F0D-0F19D2036C68}"/>
              </a:ext>
            </a:extLst>
          </p:cNvPr>
          <p:cNvSpPr txBox="1">
            <a:spLocks/>
          </p:cNvSpPr>
          <p:nvPr userDrawn="1"/>
        </p:nvSpPr>
        <p:spPr>
          <a:xfrm>
            <a:off x="0" y="6516068"/>
            <a:ext cx="8107680" cy="341932"/>
          </a:xfrm>
          <a:prstGeom prst="rect">
            <a:avLst/>
          </a:prstGeom>
        </p:spPr>
        <p:txBody>
          <a:bodyPr vert="horz" lIns="102870" tIns="51435" rIns="102870" bIns="51435"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a-ES" sz="1200" i="0" noProof="0" dirty="0">
                <a:solidFill>
                  <a:srgbClr val="008080"/>
                </a:solidFill>
                <a:latin typeface="Calibri Light" panose="020F0302020204030204" pitchFamily="34" charset="0"/>
                <a:cs typeface="Calibri Light" panose="020F0302020204030204" pitchFamily="34" charset="0"/>
              </a:rPr>
              <a:t>10 de juliol de 2018 – Sessió informativa – RAILMAPCHALLENGE</a:t>
            </a:r>
          </a:p>
        </p:txBody>
      </p:sp>
    </p:spTree>
    <p:extLst>
      <p:ext uri="{BB962C8B-B14F-4D97-AF65-F5344CB8AC3E}">
        <p14:creationId xmlns:p14="http://schemas.microsoft.com/office/powerpoint/2010/main" val="1909790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cxnSp>
        <p:nvCxnSpPr>
          <p:cNvPr id="6" name="Straight Connector 9">
            <a:extLst>
              <a:ext uri="{FF2B5EF4-FFF2-40B4-BE49-F238E27FC236}">
                <a16:creationId xmlns="" xmlns:a16="http://schemas.microsoft.com/office/drawing/2014/main" id="{4CC9507E-7A47-4946-85FF-5DFDF831D4E5}"/>
              </a:ext>
            </a:extLst>
          </p:cNvPr>
          <p:cNvCxnSpPr>
            <a:cxnSpLocks/>
          </p:cNvCxnSpPr>
          <p:nvPr userDrawn="1"/>
        </p:nvCxnSpPr>
        <p:spPr>
          <a:xfrm>
            <a:off x="152400" y="268701"/>
            <a:ext cx="6591300" cy="0"/>
          </a:xfrm>
          <a:prstGeom prst="line">
            <a:avLst/>
          </a:prstGeom>
          <a:ln w="25400">
            <a:solidFill>
              <a:srgbClr val="008080"/>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 xmlns:a16="http://schemas.microsoft.com/office/drawing/2014/main" id="{6447BC21-5E3E-40DE-B909-886ECB014F60}"/>
              </a:ext>
            </a:extLst>
          </p:cNvPr>
          <p:cNvSpPr txBox="1">
            <a:spLocks/>
          </p:cNvSpPr>
          <p:nvPr userDrawn="1"/>
        </p:nvSpPr>
        <p:spPr>
          <a:xfrm>
            <a:off x="6915545" y="-8100"/>
            <a:ext cx="5512118" cy="641151"/>
          </a:xfrm>
          <a:prstGeom prst="rect">
            <a:avLst/>
          </a:prstGeom>
        </p:spPr>
        <p:txBody>
          <a:bodyPr vert="horz" lIns="102870" tIns="51435" rIns="102870" bIns="51435"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ca-ES" sz="2250" b="1" dirty="0">
                <a:solidFill>
                  <a:srgbClr val="008080"/>
                </a:solidFill>
              </a:rPr>
              <a:t>ATM </a:t>
            </a:r>
            <a:r>
              <a:rPr lang="ca-ES" sz="2700" b="1" dirty="0">
                <a:solidFill>
                  <a:srgbClr val="008080"/>
                </a:solidFill>
              </a:rPr>
              <a:t>| </a:t>
            </a:r>
            <a:r>
              <a:rPr lang="ca-ES" sz="2250" dirty="0">
                <a:solidFill>
                  <a:srgbClr val="008080"/>
                </a:solidFill>
              </a:rPr>
              <a:t>Autoritat del Transport Metropolità</a:t>
            </a:r>
          </a:p>
        </p:txBody>
      </p:sp>
      <p:sp>
        <p:nvSpPr>
          <p:cNvPr id="11" name="Slide Number Placeholder 5">
            <a:extLst>
              <a:ext uri="{FF2B5EF4-FFF2-40B4-BE49-F238E27FC236}">
                <a16:creationId xmlns="" xmlns:a16="http://schemas.microsoft.com/office/drawing/2014/main" id="{E64B3965-A6BA-477F-A78D-011982DBEBAB}"/>
              </a:ext>
            </a:extLst>
          </p:cNvPr>
          <p:cNvSpPr>
            <a:spLocks noGrp="1"/>
          </p:cNvSpPr>
          <p:nvPr>
            <p:ph type="sldNum" sz="quarter" idx="12"/>
          </p:nvPr>
        </p:nvSpPr>
        <p:spPr>
          <a:xfrm>
            <a:off x="9380443" y="6516068"/>
            <a:ext cx="2743200" cy="341932"/>
          </a:xfrm>
        </p:spPr>
        <p:txBody>
          <a:bodyPr/>
          <a:lstStyle>
            <a:lvl1pPr>
              <a:defRPr>
                <a:solidFill>
                  <a:srgbClr val="008080"/>
                </a:solidFill>
              </a:defRPr>
            </a:lvl1pPr>
          </a:lstStyle>
          <a:p>
            <a:fld id="{D784AC50-637B-4A00-A9AB-D47E6A385C1D}" type="slidenum">
              <a:rPr lang="ca-ES" smtClean="0"/>
              <a:pPr/>
              <a:t>‹Nº›</a:t>
            </a:fld>
            <a:endParaRPr lang="ca-ES" dirty="0"/>
          </a:p>
        </p:txBody>
      </p:sp>
    </p:spTree>
    <p:extLst>
      <p:ext uri="{BB962C8B-B14F-4D97-AF65-F5344CB8AC3E}">
        <p14:creationId xmlns:p14="http://schemas.microsoft.com/office/powerpoint/2010/main" val="129268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7284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F8AB6BA9-7F75-45E4-9206-89E1F51AA3D0}" type="datetimeFigureOut">
              <a:rPr lang="ca-ES" smtClean="0"/>
              <a:t>01/08/2018</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0C7510C7-B471-477D-89FC-766F6EDC3290}" type="slidenum">
              <a:rPr lang="ca-ES" smtClean="0"/>
              <a:t>‹Nº›</a:t>
            </a:fld>
            <a:endParaRPr lang="ca-ES"/>
          </a:p>
        </p:txBody>
      </p:sp>
    </p:spTree>
    <p:extLst>
      <p:ext uri="{BB962C8B-B14F-4D97-AF65-F5344CB8AC3E}">
        <p14:creationId xmlns:p14="http://schemas.microsoft.com/office/powerpoint/2010/main" val="2420048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8AB6BA9-7F75-45E4-9206-89E1F51AA3D0}" type="datetimeFigureOut">
              <a:rPr lang="ca-ES" smtClean="0"/>
              <a:t>01/08/2018</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0C7510C7-B471-477D-89FC-766F6EDC3290}" type="slidenum">
              <a:rPr lang="ca-ES" smtClean="0"/>
              <a:t>‹Nº›</a:t>
            </a:fld>
            <a:endParaRPr lang="ca-ES"/>
          </a:p>
        </p:txBody>
      </p:sp>
    </p:spTree>
    <p:extLst>
      <p:ext uri="{BB962C8B-B14F-4D97-AF65-F5344CB8AC3E}">
        <p14:creationId xmlns:p14="http://schemas.microsoft.com/office/powerpoint/2010/main" val="28374210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02AB021-3133-42D7-8FAB-00DE93912A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a-ES"/>
          </a:p>
        </p:txBody>
      </p:sp>
      <p:sp>
        <p:nvSpPr>
          <p:cNvPr id="3" name="Text Placeholder 2">
            <a:extLst>
              <a:ext uri="{FF2B5EF4-FFF2-40B4-BE49-F238E27FC236}">
                <a16:creationId xmlns="" xmlns:a16="http://schemas.microsoft.com/office/drawing/2014/main" id="{1542730B-1C57-4579-ADE0-21E891B5B5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 xmlns:a16="http://schemas.microsoft.com/office/drawing/2014/main" id="{B6DFDB93-63D6-4D95-B253-74AF8D5C9B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629C9D-3A63-4B35-9492-83011645EE0A}" type="datetime1">
              <a:rPr lang="ca-ES" smtClean="0"/>
              <a:pPr/>
              <a:t>01/08/2018</a:t>
            </a:fld>
            <a:endParaRPr lang="ca-ES"/>
          </a:p>
        </p:txBody>
      </p:sp>
      <p:sp>
        <p:nvSpPr>
          <p:cNvPr id="5" name="Footer Placeholder 4">
            <a:extLst>
              <a:ext uri="{FF2B5EF4-FFF2-40B4-BE49-F238E27FC236}">
                <a16:creationId xmlns="" xmlns:a16="http://schemas.microsoft.com/office/drawing/2014/main" id="{5FC9E84A-CBBD-4EFB-96F5-010C4391A1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a-ES"/>
          </a:p>
        </p:txBody>
      </p:sp>
      <p:sp>
        <p:nvSpPr>
          <p:cNvPr id="6" name="Slide Number Placeholder 5">
            <a:extLst>
              <a:ext uri="{FF2B5EF4-FFF2-40B4-BE49-F238E27FC236}">
                <a16:creationId xmlns="" xmlns:a16="http://schemas.microsoft.com/office/drawing/2014/main" id="{5D8B93AE-1BF3-475E-B606-2A95BE9FA0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84AC50-637B-4A00-A9AB-D47E6A385C1D}" type="slidenum">
              <a:rPr lang="ca-ES" smtClean="0"/>
              <a:pPr/>
              <a:t>‹Nº›</a:t>
            </a:fld>
            <a:endParaRPr lang="ca-ES"/>
          </a:p>
        </p:txBody>
      </p:sp>
    </p:spTree>
    <p:extLst>
      <p:ext uri="{BB962C8B-B14F-4D97-AF65-F5344CB8AC3E}">
        <p14:creationId xmlns:p14="http://schemas.microsoft.com/office/powerpoint/2010/main" val="344842805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74" r:id="rId3"/>
    <p:sldLayoutId id="2147483675" r:id="rId4"/>
    <p:sldLayoutId id="2147483676"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5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7737BF67-C870-4C2E-B442-79EF8B1CF3B9}"/>
              </a:ext>
            </a:extLst>
          </p:cNvPr>
          <p:cNvSpPr>
            <a:spLocks noGrp="1"/>
          </p:cNvSpPr>
          <p:nvPr>
            <p:ph type="ctrTitle" idx="4294967295"/>
          </p:nvPr>
        </p:nvSpPr>
        <p:spPr>
          <a:xfrm>
            <a:off x="0" y="1122363"/>
            <a:ext cx="12192000" cy="2387600"/>
          </a:xfrm>
          <a:effectLst>
            <a:glow rad="63500">
              <a:schemeClr val="accent6">
                <a:satMod val="175000"/>
                <a:alpha val="40000"/>
              </a:schemeClr>
            </a:glow>
            <a:outerShdw blurRad="393700" dist="723900" dir="5820000" sx="120000" sy="120000" algn="ctr" rotWithShape="0">
              <a:srgbClr val="008080">
                <a:alpha val="17000"/>
              </a:srgbClr>
            </a:outerShdw>
          </a:effectLst>
        </p:spPr>
        <p:txBody>
          <a:bodyPr>
            <a:noAutofit/>
          </a:bodyPr>
          <a:lstStyle/>
          <a:p>
            <a:pPr algn="ctr"/>
            <a:r>
              <a:rPr lang="ca-ES" sz="5400" b="1" dirty="0">
                <a:effectLst>
                  <a:outerShdw blurRad="38100" dist="38100" dir="2700000" algn="tl">
                    <a:srgbClr val="000000">
                      <a:alpha val="43137"/>
                    </a:srgbClr>
                  </a:outerShdw>
                </a:effectLst>
              </a:rPr>
              <a:t>Reptes i objectius del</a:t>
            </a:r>
            <a:br>
              <a:rPr lang="ca-ES" sz="5400" b="1" dirty="0">
                <a:effectLst>
                  <a:outerShdw blurRad="38100" dist="38100" dir="2700000" algn="tl">
                    <a:srgbClr val="000000">
                      <a:alpha val="43137"/>
                    </a:srgbClr>
                  </a:outerShdw>
                </a:effectLst>
              </a:rPr>
            </a:br>
            <a:r>
              <a:rPr lang="ca-ES" sz="5400" b="1" dirty="0">
                <a:effectLst>
                  <a:outerShdw blurRad="38100" dist="38100" dir="2700000" algn="tl">
                    <a:srgbClr val="000000">
                      <a:alpha val="43137"/>
                    </a:srgbClr>
                  </a:outerShdw>
                </a:effectLst>
              </a:rPr>
              <a:t>RAILMAPCHALLANGE</a:t>
            </a:r>
          </a:p>
        </p:txBody>
      </p:sp>
      <p:sp>
        <p:nvSpPr>
          <p:cNvPr id="3" name="Subtítulo 2">
            <a:extLst>
              <a:ext uri="{FF2B5EF4-FFF2-40B4-BE49-F238E27FC236}">
                <a16:creationId xmlns="" xmlns:a16="http://schemas.microsoft.com/office/drawing/2014/main" id="{3E9CFCC3-9492-4A86-B1DF-6DDADABC2573}"/>
              </a:ext>
            </a:extLst>
          </p:cNvPr>
          <p:cNvSpPr>
            <a:spLocks noGrp="1"/>
          </p:cNvSpPr>
          <p:nvPr>
            <p:ph type="subTitle" idx="4294967295"/>
          </p:nvPr>
        </p:nvSpPr>
        <p:spPr>
          <a:xfrm>
            <a:off x="2605088" y="5188119"/>
            <a:ext cx="9144000" cy="1301581"/>
          </a:xfrm>
        </p:spPr>
        <p:txBody>
          <a:bodyPr>
            <a:normAutofit/>
          </a:bodyPr>
          <a:lstStyle/>
          <a:p>
            <a:pPr marL="0" indent="0" algn="r">
              <a:buNone/>
            </a:pPr>
            <a:r>
              <a:rPr lang="ca-ES" sz="2400" b="1" dirty="0">
                <a:solidFill>
                  <a:srgbClr val="008080"/>
                </a:solidFill>
              </a:rPr>
              <a:t>Àrea de Mobilitat</a:t>
            </a:r>
          </a:p>
          <a:p>
            <a:pPr marL="0" indent="0" algn="r">
              <a:buNone/>
            </a:pPr>
            <a:r>
              <a:rPr lang="ca-ES" sz="1900" dirty="0"/>
              <a:t>Sessió informativa</a:t>
            </a:r>
          </a:p>
          <a:p>
            <a:pPr marL="0" indent="0" algn="r">
              <a:buNone/>
            </a:pPr>
            <a:r>
              <a:rPr lang="ca-ES" sz="1900" dirty="0"/>
              <a:t>10 de juliol de 2018</a:t>
            </a:r>
          </a:p>
          <a:p>
            <a:pPr algn="r"/>
            <a:endParaRPr lang="en-US" dirty="0"/>
          </a:p>
          <a:p>
            <a:pPr algn="r"/>
            <a:endParaRPr lang="en-US" dirty="0"/>
          </a:p>
        </p:txBody>
      </p:sp>
      <p:pic>
        <p:nvPicPr>
          <p:cNvPr id="26" name="Picture 25">
            <a:extLst>
              <a:ext uri="{FF2B5EF4-FFF2-40B4-BE49-F238E27FC236}">
                <a16:creationId xmlns="" xmlns:a16="http://schemas.microsoft.com/office/drawing/2014/main" id="{D400C0A1-8A2A-48E4-B362-78350E04B77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1053" y="5644414"/>
            <a:ext cx="2577921" cy="771409"/>
          </a:xfrm>
          <a:prstGeom prst="rect">
            <a:avLst/>
          </a:prstGeom>
        </p:spPr>
      </p:pic>
    </p:spTree>
    <p:extLst>
      <p:ext uri="{BB962C8B-B14F-4D97-AF65-F5344CB8AC3E}">
        <p14:creationId xmlns:p14="http://schemas.microsoft.com/office/powerpoint/2010/main" val="2501180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8AD5E38C-E632-4F43-9618-ECB401DAEF5E}"/>
              </a:ext>
            </a:extLst>
          </p:cNvPr>
          <p:cNvSpPr txBox="1">
            <a:spLocks/>
          </p:cNvSpPr>
          <p:nvPr/>
        </p:nvSpPr>
        <p:spPr>
          <a:xfrm>
            <a:off x="331788" y="566738"/>
            <a:ext cx="10989928" cy="81729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4000" b="1" dirty="0">
                <a:solidFill>
                  <a:srgbClr val="008080"/>
                </a:solidFill>
              </a:rPr>
              <a:t>Reptes i objectius del Hackató</a:t>
            </a:r>
          </a:p>
        </p:txBody>
      </p:sp>
      <p:pic>
        <p:nvPicPr>
          <p:cNvPr id="5" name="Imagen 4">
            <a:extLst>
              <a:ext uri="{FF2B5EF4-FFF2-40B4-BE49-F238E27FC236}">
                <a16:creationId xmlns="" xmlns:a16="http://schemas.microsoft.com/office/drawing/2014/main" id="{1974B57F-2DFA-48A3-9F14-22DA9781759D}"/>
              </a:ext>
            </a:extLst>
          </p:cNvPr>
          <p:cNvPicPr>
            <a:picLocks noChangeAspect="1"/>
          </p:cNvPicPr>
          <p:nvPr/>
        </p:nvPicPr>
        <p:blipFill>
          <a:blip r:embed="rId2"/>
          <a:stretch>
            <a:fillRect/>
          </a:stretch>
        </p:blipFill>
        <p:spPr>
          <a:xfrm>
            <a:off x="2523610" y="1718000"/>
            <a:ext cx="6606283" cy="2427527"/>
          </a:xfrm>
          <a:prstGeom prst="rect">
            <a:avLst/>
          </a:prstGeom>
        </p:spPr>
      </p:pic>
    </p:spTree>
    <p:extLst>
      <p:ext uri="{BB962C8B-B14F-4D97-AF65-F5344CB8AC3E}">
        <p14:creationId xmlns:p14="http://schemas.microsoft.com/office/powerpoint/2010/main" val="1667035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 xmlns:a16="http://schemas.microsoft.com/office/drawing/2014/main" id="{48D1B207-A436-4A5E-BDAF-AB59752BC871}"/>
              </a:ext>
            </a:extLst>
          </p:cNvPr>
          <p:cNvSpPr txBox="1"/>
          <p:nvPr/>
        </p:nvSpPr>
        <p:spPr>
          <a:xfrm>
            <a:off x="823459" y="903514"/>
            <a:ext cx="1375698" cy="523220"/>
          </a:xfrm>
          <a:prstGeom prst="rect">
            <a:avLst/>
          </a:prstGeom>
          <a:noFill/>
        </p:spPr>
        <p:txBody>
          <a:bodyPr wrap="none" rtlCol="0">
            <a:spAutoFit/>
          </a:bodyPr>
          <a:lstStyle/>
          <a:p>
            <a:r>
              <a:rPr lang="ca-ES" sz="2800" b="1" dirty="0">
                <a:latin typeface="Oswald Regular" panose="02000503000000000000" pitchFamily="2" charset="0"/>
              </a:rPr>
              <a:t>#Repte 0</a:t>
            </a:r>
          </a:p>
        </p:txBody>
      </p:sp>
      <p:sp>
        <p:nvSpPr>
          <p:cNvPr id="7" name="CuadroTexto 6">
            <a:extLst>
              <a:ext uri="{FF2B5EF4-FFF2-40B4-BE49-F238E27FC236}">
                <a16:creationId xmlns="" xmlns:a16="http://schemas.microsoft.com/office/drawing/2014/main" id="{6891AD6D-3089-4ABE-80E5-952BC52D8B25}"/>
              </a:ext>
            </a:extLst>
          </p:cNvPr>
          <p:cNvSpPr txBox="1"/>
          <p:nvPr/>
        </p:nvSpPr>
        <p:spPr>
          <a:xfrm>
            <a:off x="2098077" y="903514"/>
            <a:ext cx="2226892" cy="523220"/>
          </a:xfrm>
          <a:prstGeom prst="rect">
            <a:avLst/>
          </a:prstGeom>
          <a:noFill/>
        </p:spPr>
        <p:txBody>
          <a:bodyPr wrap="none" rtlCol="0">
            <a:spAutoFit/>
          </a:bodyPr>
          <a:lstStyle/>
          <a:p>
            <a:r>
              <a:rPr lang="ca-ES" sz="2800" b="1" dirty="0">
                <a:solidFill>
                  <a:srgbClr val="008080"/>
                </a:solidFill>
                <a:latin typeface="Oswald Regular" panose="02000503000000000000" pitchFamily="2" charset="0"/>
              </a:rPr>
              <a:t>Benchmarking</a:t>
            </a:r>
          </a:p>
        </p:txBody>
      </p:sp>
      <p:pic>
        <p:nvPicPr>
          <p:cNvPr id="8" name="Imagen 7">
            <a:extLst>
              <a:ext uri="{FF2B5EF4-FFF2-40B4-BE49-F238E27FC236}">
                <a16:creationId xmlns="" xmlns:a16="http://schemas.microsoft.com/office/drawing/2014/main" id="{D104F164-6F03-4B73-A198-977A17C19C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39" t="8090" r="14794" b="22097"/>
          <a:stretch/>
        </p:blipFill>
        <p:spPr>
          <a:xfrm>
            <a:off x="283459" y="920939"/>
            <a:ext cx="540000" cy="541135"/>
          </a:xfrm>
          <a:prstGeom prst="rect">
            <a:avLst/>
          </a:prstGeom>
        </p:spPr>
      </p:pic>
      <p:pic>
        <p:nvPicPr>
          <p:cNvPr id="9" name="Imagen 8">
            <a:extLst>
              <a:ext uri="{FF2B5EF4-FFF2-40B4-BE49-F238E27FC236}">
                <a16:creationId xmlns="" xmlns:a16="http://schemas.microsoft.com/office/drawing/2014/main" id="{4F3E02DC-ED50-466D-9098-ADF80E1ECCF4}"/>
              </a:ext>
            </a:extLst>
          </p:cNvPr>
          <p:cNvPicPr>
            <a:picLocks noChangeAspect="1"/>
          </p:cNvPicPr>
          <p:nvPr/>
        </p:nvPicPr>
        <p:blipFill>
          <a:blip r:embed="rId3"/>
          <a:stretch>
            <a:fillRect/>
          </a:stretch>
        </p:blipFill>
        <p:spPr>
          <a:xfrm>
            <a:off x="1491344" y="1583522"/>
            <a:ext cx="5584370" cy="4701679"/>
          </a:xfrm>
          <a:prstGeom prst="rect">
            <a:avLst/>
          </a:prstGeom>
        </p:spPr>
      </p:pic>
      <p:pic>
        <p:nvPicPr>
          <p:cNvPr id="10" name="Imagen 9">
            <a:extLst>
              <a:ext uri="{FF2B5EF4-FFF2-40B4-BE49-F238E27FC236}">
                <a16:creationId xmlns="" xmlns:a16="http://schemas.microsoft.com/office/drawing/2014/main" id="{A24892AC-927A-43DB-937C-83D6383A47F2}"/>
              </a:ext>
            </a:extLst>
          </p:cNvPr>
          <p:cNvPicPr>
            <a:picLocks noChangeAspect="1"/>
          </p:cNvPicPr>
          <p:nvPr/>
        </p:nvPicPr>
        <p:blipFill>
          <a:blip r:embed="rId4"/>
          <a:stretch>
            <a:fillRect/>
          </a:stretch>
        </p:blipFill>
        <p:spPr>
          <a:xfrm>
            <a:off x="7546101" y="1200872"/>
            <a:ext cx="2882413" cy="5116283"/>
          </a:xfrm>
          <a:prstGeom prst="rect">
            <a:avLst/>
          </a:prstGeom>
        </p:spPr>
      </p:pic>
      <p:sp>
        <p:nvSpPr>
          <p:cNvPr id="11" name="Title 1">
            <a:extLst>
              <a:ext uri="{FF2B5EF4-FFF2-40B4-BE49-F238E27FC236}">
                <a16:creationId xmlns="" xmlns:a16="http://schemas.microsoft.com/office/drawing/2014/main" id="{6FA0394D-081D-4F90-97F2-BFBEC7A89423}"/>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a:solidFill>
                  <a:schemeClr val="bg1">
                    <a:lumMod val="75000"/>
                  </a:schemeClr>
                </a:solidFill>
              </a:rPr>
              <a:t>Reptes i objectius del Hackató</a:t>
            </a:r>
          </a:p>
        </p:txBody>
      </p:sp>
    </p:spTree>
    <p:extLst>
      <p:ext uri="{BB962C8B-B14F-4D97-AF65-F5344CB8AC3E}">
        <p14:creationId xmlns:p14="http://schemas.microsoft.com/office/powerpoint/2010/main" val="669726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 xmlns:a16="http://schemas.microsoft.com/office/drawing/2014/main" id="{13CFD7F5-6B30-4A43-926D-DE6F249E80B7}"/>
              </a:ext>
            </a:extLst>
          </p:cNvPr>
          <p:cNvSpPr txBox="1"/>
          <p:nvPr/>
        </p:nvSpPr>
        <p:spPr>
          <a:xfrm>
            <a:off x="793268" y="903514"/>
            <a:ext cx="1410964" cy="523220"/>
          </a:xfrm>
          <a:prstGeom prst="rect">
            <a:avLst/>
          </a:prstGeom>
          <a:noFill/>
        </p:spPr>
        <p:txBody>
          <a:bodyPr wrap="none" rtlCol="0">
            <a:spAutoFit/>
          </a:bodyPr>
          <a:lstStyle/>
          <a:p>
            <a:r>
              <a:rPr lang="ca-ES" sz="2800" b="1" dirty="0">
                <a:latin typeface="Oswald Regular" panose="02000503000000000000" pitchFamily="2" charset="0"/>
              </a:rPr>
              <a:t>#Repte 1</a:t>
            </a:r>
          </a:p>
        </p:txBody>
      </p:sp>
      <p:pic>
        <p:nvPicPr>
          <p:cNvPr id="6" name="Imagen 5">
            <a:extLst>
              <a:ext uri="{FF2B5EF4-FFF2-40B4-BE49-F238E27FC236}">
                <a16:creationId xmlns="" xmlns:a16="http://schemas.microsoft.com/office/drawing/2014/main" id="{4635647E-2CBF-4CF7-99A2-86E5DC3F0EFD}"/>
              </a:ext>
            </a:extLst>
          </p:cNvPr>
          <p:cNvPicPr>
            <a:picLocks noChangeAspect="1"/>
          </p:cNvPicPr>
          <p:nvPr/>
        </p:nvPicPr>
        <p:blipFill>
          <a:blip r:embed="rId2"/>
          <a:stretch>
            <a:fillRect/>
          </a:stretch>
        </p:blipFill>
        <p:spPr>
          <a:xfrm>
            <a:off x="3097464" y="1660147"/>
            <a:ext cx="5760000" cy="3600000"/>
          </a:xfrm>
          <a:prstGeom prst="rect">
            <a:avLst/>
          </a:prstGeom>
        </p:spPr>
      </p:pic>
      <p:pic>
        <p:nvPicPr>
          <p:cNvPr id="7" name="Imagen 6">
            <a:extLst>
              <a:ext uri="{FF2B5EF4-FFF2-40B4-BE49-F238E27FC236}">
                <a16:creationId xmlns="" xmlns:a16="http://schemas.microsoft.com/office/drawing/2014/main" id="{5ADFEC97-70D9-469C-AD38-33A23A7F6DD5}"/>
              </a:ext>
            </a:extLst>
          </p:cNvPr>
          <p:cNvPicPr>
            <a:picLocks noChangeAspect="1"/>
          </p:cNvPicPr>
          <p:nvPr/>
        </p:nvPicPr>
        <p:blipFill>
          <a:blip r:embed="rId3"/>
          <a:stretch>
            <a:fillRect/>
          </a:stretch>
        </p:blipFill>
        <p:spPr>
          <a:xfrm>
            <a:off x="3097464" y="1660147"/>
            <a:ext cx="5760000" cy="3600000"/>
          </a:xfrm>
          <a:prstGeom prst="rect">
            <a:avLst/>
          </a:prstGeom>
        </p:spPr>
      </p:pic>
      <p:pic>
        <p:nvPicPr>
          <p:cNvPr id="8" name="Imagen 7">
            <a:extLst>
              <a:ext uri="{FF2B5EF4-FFF2-40B4-BE49-F238E27FC236}">
                <a16:creationId xmlns="" xmlns:a16="http://schemas.microsoft.com/office/drawing/2014/main" id="{6A9AFEF1-A8F7-4C95-AC12-E1D068373877}"/>
              </a:ext>
            </a:extLst>
          </p:cNvPr>
          <p:cNvPicPr>
            <a:picLocks noChangeAspect="1"/>
          </p:cNvPicPr>
          <p:nvPr/>
        </p:nvPicPr>
        <p:blipFill>
          <a:blip r:embed="rId4"/>
          <a:stretch>
            <a:fillRect/>
          </a:stretch>
        </p:blipFill>
        <p:spPr>
          <a:xfrm>
            <a:off x="3097464" y="1660147"/>
            <a:ext cx="5760000" cy="3600000"/>
          </a:xfrm>
          <a:prstGeom prst="rect">
            <a:avLst/>
          </a:prstGeom>
        </p:spPr>
      </p:pic>
      <p:pic>
        <p:nvPicPr>
          <p:cNvPr id="9" name="Imagen 8">
            <a:extLst>
              <a:ext uri="{FF2B5EF4-FFF2-40B4-BE49-F238E27FC236}">
                <a16:creationId xmlns="" xmlns:a16="http://schemas.microsoft.com/office/drawing/2014/main" id="{D3A36A13-65EC-4735-ABEC-5A1104424E03}"/>
              </a:ext>
            </a:extLst>
          </p:cNvPr>
          <p:cNvPicPr>
            <a:picLocks noChangeAspect="1"/>
          </p:cNvPicPr>
          <p:nvPr/>
        </p:nvPicPr>
        <p:blipFill>
          <a:blip r:embed="rId5"/>
          <a:stretch>
            <a:fillRect/>
          </a:stretch>
        </p:blipFill>
        <p:spPr>
          <a:xfrm>
            <a:off x="3097464" y="1998175"/>
            <a:ext cx="5760000" cy="3600000"/>
          </a:xfrm>
          <a:prstGeom prst="rect">
            <a:avLst/>
          </a:prstGeom>
        </p:spPr>
      </p:pic>
      <p:pic>
        <p:nvPicPr>
          <p:cNvPr id="10" name="Imagen 9">
            <a:extLst>
              <a:ext uri="{FF2B5EF4-FFF2-40B4-BE49-F238E27FC236}">
                <a16:creationId xmlns="" xmlns:a16="http://schemas.microsoft.com/office/drawing/2014/main" id="{926A68F7-65F4-40B3-9773-D224DE5438BA}"/>
              </a:ext>
            </a:extLst>
          </p:cNvPr>
          <p:cNvPicPr>
            <a:picLocks noChangeAspect="1"/>
          </p:cNvPicPr>
          <p:nvPr/>
        </p:nvPicPr>
        <p:blipFill>
          <a:blip r:embed="rId6"/>
          <a:stretch>
            <a:fillRect/>
          </a:stretch>
        </p:blipFill>
        <p:spPr>
          <a:xfrm>
            <a:off x="3097464" y="2095986"/>
            <a:ext cx="5760000" cy="3600000"/>
          </a:xfrm>
          <a:prstGeom prst="rect">
            <a:avLst/>
          </a:prstGeom>
        </p:spPr>
      </p:pic>
      <p:sp>
        <p:nvSpPr>
          <p:cNvPr id="11" name="CuadroTexto 10">
            <a:extLst>
              <a:ext uri="{FF2B5EF4-FFF2-40B4-BE49-F238E27FC236}">
                <a16:creationId xmlns="" xmlns:a16="http://schemas.microsoft.com/office/drawing/2014/main" id="{2CD51A8F-1EE1-42EC-86E9-B5F844B52338}"/>
              </a:ext>
            </a:extLst>
          </p:cNvPr>
          <p:cNvSpPr txBox="1"/>
          <p:nvPr/>
        </p:nvSpPr>
        <p:spPr>
          <a:xfrm>
            <a:off x="9923023" y="5950726"/>
            <a:ext cx="1995053" cy="369332"/>
          </a:xfrm>
          <a:prstGeom prst="rect">
            <a:avLst/>
          </a:prstGeom>
          <a:noFill/>
        </p:spPr>
        <p:txBody>
          <a:bodyPr wrap="square" rtlCol="0">
            <a:spAutoFit/>
          </a:bodyPr>
          <a:lstStyle/>
          <a:p>
            <a:r>
              <a:rPr lang="ca-ES" dirty="0">
                <a:latin typeface="Oswald Regular" panose="02000503000000000000" pitchFamily="2" charset="0"/>
              </a:rPr>
              <a:t>© </a:t>
            </a:r>
            <a:r>
              <a:rPr lang="ca-ES" dirty="0" err="1">
                <a:latin typeface="Oswald Regular" panose="02000503000000000000" pitchFamily="2" charset="0"/>
              </a:rPr>
              <a:t>Cooper</a:t>
            </a:r>
            <a:r>
              <a:rPr lang="ca-ES" dirty="0">
                <a:latin typeface="Oswald Regular" panose="02000503000000000000" pitchFamily="2" charset="0"/>
              </a:rPr>
              <a:t> Thomas</a:t>
            </a:r>
          </a:p>
        </p:txBody>
      </p:sp>
      <p:pic>
        <p:nvPicPr>
          <p:cNvPr id="3" name="Imagen 2">
            <a:extLst>
              <a:ext uri="{FF2B5EF4-FFF2-40B4-BE49-F238E27FC236}">
                <a16:creationId xmlns="" xmlns:a16="http://schemas.microsoft.com/office/drawing/2014/main" id="{4F1ECD1C-3FD6-4271-8FB5-552C00AB773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2135" t="11985" r="20786" b="26632"/>
          <a:stretch/>
        </p:blipFill>
        <p:spPr>
          <a:xfrm>
            <a:off x="291130" y="903514"/>
            <a:ext cx="502138" cy="540000"/>
          </a:xfrm>
          <a:prstGeom prst="rect">
            <a:avLst/>
          </a:prstGeom>
        </p:spPr>
      </p:pic>
      <p:sp>
        <p:nvSpPr>
          <p:cNvPr id="5" name="CuadroTexto 4">
            <a:extLst>
              <a:ext uri="{FF2B5EF4-FFF2-40B4-BE49-F238E27FC236}">
                <a16:creationId xmlns="" xmlns:a16="http://schemas.microsoft.com/office/drawing/2014/main" id="{110166E5-01C2-477C-86F1-690786FF675B}"/>
              </a:ext>
            </a:extLst>
          </p:cNvPr>
          <p:cNvSpPr txBox="1"/>
          <p:nvPr/>
        </p:nvSpPr>
        <p:spPr>
          <a:xfrm>
            <a:off x="2067887" y="903514"/>
            <a:ext cx="6505307" cy="523220"/>
          </a:xfrm>
          <a:prstGeom prst="rect">
            <a:avLst/>
          </a:prstGeom>
          <a:noFill/>
        </p:spPr>
        <p:txBody>
          <a:bodyPr wrap="none" rtlCol="0">
            <a:spAutoFit/>
          </a:bodyPr>
          <a:lstStyle/>
          <a:p>
            <a:r>
              <a:rPr lang="ca-ES" sz="2800" b="1" dirty="0">
                <a:solidFill>
                  <a:srgbClr val="008080"/>
                </a:solidFill>
                <a:latin typeface="Oswald Regular" panose="02000503000000000000" pitchFamily="2" charset="0"/>
              </a:rPr>
              <a:t>La distorsió geogràfica dels mapes de transit</a:t>
            </a:r>
          </a:p>
        </p:txBody>
      </p:sp>
      <p:sp>
        <p:nvSpPr>
          <p:cNvPr id="13" name="Title 1">
            <a:extLst>
              <a:ext uri="{FF2B5EF4-FFF2-40B4-BE49-F238E27FC236}">
                <a16:creationId xmlns="" xmlns:a16="http://schemas.microsoft.com/office/drawing/2014/main" id="{668535C9-1F56-4718-9E20-60686BD34C13}"/>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a:solidFill>
                  <a:schemeClr val="bg1">
                    <a:lumMod val="75000"/>
                  </a:schemeClr>
                </a:solidFill>
              </a:rPr>
              <a:t>Reptes i objectius del Hackató</a:t>
            </a:r>
          </a:p>
        </p:txBody>
      </p:sp>
    </p:spTree>
    <p:extLst>
      <p:ext uri="{BB962C8B-B14F-4D97-AF65-F5344CB8AC3E}">
        <p14:creationId xmlns:p14="http://schemas.microsoft.com/office/powerpoint/2010/main" val="251996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 xmlns:a16="http://schemas.microsoft.com/office/drawing/2014/main" id="{E8E0BDE7-F650-492D-8F0A-06C19AB783DC}"/>
              </a:ext>
            </a:extLst>
          </p:cNvPr>
          <p:cNvPicPr>
            <a:picLocks noChangeAspect="1"/>
          </p:cNvPicPr>
          <p:nvPr/>
        </p:nvPicPr>
        <p:blipFill>
          <a:blip r:embed="rId2"/>
          <a:stretch>
            <a:fillRect/>
          </a:stretch>
        </p:blipFill>
        <p:spPr>
          <a:xfrm>
            <a:off x="793268" y="1737612"/>
            <a:ext cx="5341946" cy="3101976"/>
          </a:xfrm>
          <a:prstGeom prst="rect">
            <a:avLst/>
          </a:prstGeom>
        </p:spPr>
      </p:pic>
      <p:pic>
        <p:nvPicPr>
          <p:cNvPr id="7" name="Imagen 6">
            <a:extLst>
              <a:ext uri="{FF2B5EF4-FFF2-40B4-BE49-F238E27FC236}">
                <a16:creationId xmlns="" xmlns:a16="http://schemas.microsoft.com/office/drawing/2014/main" id="{36E25C18-63AA-43DD-9D2E-1AEA8B919BB3}"/>
              </a:ext>
            </a:extLst>
          </p:cNvPr>
          <p:cNvPicPr>
            <a:picLocks noChangeAspect="1"/>
          </p:cNvPicPr>
          <p:nvPr/>
        </p:nvPicPr>
        <p:blipFill>
          <a:blip r:embed="rId3"/>
          <a:stretch>
            <a:fillRect/>
          </a:stretch>
        </p:blipFill>
        <p:spPr>
          <a:xfrm>
            <a:off x="6630484" y="1737612"/>
            <a:ext cx="4391978" cy="3108708"/>
          </a:xfrm>
          <a:prstGeom prst="rect">
            <a:avLst/>
          </a:prstGeom>
        </p:spPr>
      </p:pic>
      <p:sp>
        <p:nvSpPr>
          <p:cNvPr id="11" name="Title 1">
            <a:extLst>
              <a:ext uri="{FF2B5EF4-FFF2-40B4-BE49-F238E27FC236}">
                <a16:creationId xmlns="" xmlns:a16="http://schemas.microsoft.com/office/drawing/2014/main" id="{3FC87308-D86C-49C5-B537-44724DED5BE7}"/>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a:solidFill>
                  <a:schemeClr val="bg1">
                    <a:lumMod val="75000"/>
                  </a:schemeClr>
                </a:solidFill>
              </a:rPr>
              <a:t>Reptes i objectius del Hackató</a:t>
            </a:r>
          </a:p>
        </p:txBody>
      </p:sp>
      <p:sp>
        <p:nvSpPr>
          <p:cNvPr id="15" name="CuadroTexto 14">
            <a:extLst>
              <a:ext uri="{FF2B5EF4-FFF2-40B4-BE49-F238E27FC236}">
                <a16:creationId xmlns="" xmlns:a16="http://schemas.microsoft.com/office/drawing/2014/main" id="{B8EF6C5B-9BF8-4897-A8B5-FD848A450434}"/>
              </a:ext>
            </a:extLst>
          </p:cNvPr>
          <p:cNvSpPr txBox="1"/>
          <p:nvPr/>
        </p:nvSpPr>
        <p:spPr>
          <a:xfrm>
            <a:off x="793268" y="903514"/>
            <a:ext cx="1410964" cy="523220"/>
          </a:xfrm>
          <a:prstGeom prst="rect">
            <a:avLst/>
          </a:prstGeom>
          <a:noFill/>
        </p:spPr>
        <p:txBody>
          <a:bodyPr wrap="none" rtlCol="0">
            <a:spAutoFit/>
          </a:bodyPr>
          <a:lstStyle/>
          <a:p>
            <a:r>
              <a:rPr lang="ca-ES" sz="2800" b="1" dirty="0">
                <a:latin typeface="Oswald Regular" panose="02000503000000000000" pitchFamily="2" charset="0"/>
              </a:rPr>
              <a:t>#Repte 1</a:t>
            </a:r>
          </a:p>
        </p:txBody>
      </p:sp>
      <p:pic>
        <p:nvPicPr>
          <p:cNvPr id="16" name="Imagen 15">
            <a:extLst>
              <a:ext uri="{FF2B5EF4-FFF2-40B4-BE49-F238E27FC236}">
                <a16:creationId xmlns="" xmlns:a16="http://schemas.microsoft.com/office/drawing/2014/main" id="{2FB7EB29-A46C-4BF1-9656-9F9D91C3B30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135" t="11985" r="20786" b="26632"/>
          <a:stretch/>
        </p:blipFill>
        <p:spPr>
          <a:xfrm>
            <a:off x="291130" y="903514"/>
            <a:ext cx="502138" cy="540000"/>
          </a:xfrm>
          <a:prstGeom prst="rect">
            <a:avLst/>
          </a:prstGeom>
        </p:spPr>
      </p:pic>
      <p:sp>
        <p:nvSpPr>
          <p:cNvPr id="17" name="CuadroTexto 16">
            <a:extLst>
              <a:ext uri="{FF2B5EF4-FFF2-40B4-BE49-F238E27FC236}">
                <a16:creationId xmlns="" xmlns:a16="http://schemas.microsoft.com/office/drawing/2014/main" id="{73EF2978-FEB8-4E4C-A9AC-C34384E28ADC}"/>
              </a:ext>
            </a:extLst>
          </p:cNvPr>
          <p:cNvSpPr txBox="1"/>
          <p:nvPr/>
        </p:nvSpPr>
        <p:spPr>
          <a:xfrm>
            <a:off x="2067887" y="903514"/>
            <a:ext cx="6505307" cy="523220"/>
          </a:xfrm>
          <a:prstGeom prst="rect">
            <a:avLst/>
          </a:prstGeom>
          <a:noFill/>
        </p:spPr>
        <p:txBody>
          <a:bodyPr wrap="none" rtlCol="0">
            <a:spAutoFit/>
          </a:bodyPr>
          <a:lstStyle/>
          <a:p>
            <a:r>
              <a:rPr lang="ca-ES" sz="2800" b="1" dirty="0">
                <a:solidFill>
                  <a:srgbClr val="008080"/>
                </a:solidFill>
                <a:latin typeface="Oswald Regular" panose="02000503000000000000" pitchFamily="2" charset="0"/>
              </a:rPr>
              <a:t>La distorsió geogràfica dels mapes de transit</a:t>
            </a:r>
          </a:p>
        </p:txBody>
      </p:sp>
    </p:spTree>
    <p:extLst>
      <p:ext uri="{BB962C8B-B14F-4D97-AF65-F5344CB8AC3E}">
        <p14:creationId xmlns:p14="http://schemas.microsoft.com/office/powerpoint/2010/main" val="40282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 xmlns:a16="http://schemas.microsoft.com/office/drawing/2014/main" id="{39F37C22-1514-48D1-AFED-C76EC7C7C83E}"/>
              </a:ext>
            </a:extLst>
          </p:cNvPr>
          <p:cNvPicPr>
            <a:picLocks noChangeAspect="1"/>
          </p:cNvPicPr>
          <p:nvPr/>
        </p:nvPicPr>
        <p:blipFill rotWithShape="1">
          <a:blip r:embed="rId3"/>
          <a:srcRect l="5364" t="30000" r="2546" b="34218"/>
          <a:stretch/>
        </p:blipFill>
        <p:spPr>
          <a:xfrm>
            <a:off x="1798319" y="1579419"/>
            <a:ext cx="8420794" cy="2044931"/>
          </a:xfrm>
          <a:prstGeom prst="rect">
            <a:avLst/>
          </a:prstGeom>
        </p:spPr>
      </p:pic>
      <p:pic>
        <p:nvPicPr>
          <p:cNvPr id="12" name="Imagen 11">
            <a:extLst>
              <a:ext uri="{FF2B5EF4-FFF2-40B4-BE49-F238E27FC236}">
                <a16:creationId xmlns="" xmlns:a16="http://schemas.microsoft.com/office/drawing/2014/main" id="{4BA7A863-6B8D-42C2-A967-E7004DA7DBEF}"/>
              </a:ext>
            </a:extLst>
          </p:cNvPr>
          <p:cNvPicPr>
            <a:picLocks noChangeAspect="1"/>
          </p:cNvPicPr>
          <p:nvPr/>
        </p:nvPicPr>
        <p:blipFill rotWithShape="1">
          <a:blip r:embed="rId4"/>
          <a:srcRect l="5363" t="39018" r="3364" b="40764"/>
          <a:stretch/>
        </p:blipFill>
        <p:spPr>
          <a:xfrm>
            <a:off x="1835727" y="3965170"/>
            <a:ext cx="8345979" cy="1155470"/>
          </a:xfrm>
          <a:prstGeom prst="rect">
            <a:avLst/>
          </a:prstGeom>
        </p:spPr>
      </p:pic>
      <p:pic>
        <p:nvPicPr>
          <p:cNvPr id="13" name="Imagen 12">
            <a:extLst>
              <a:ext uri="{FF2B5EF4-FFF2-40B4-BE49-F238E27FC236}">
                <a16:creationId xmlns="" xmlns:a16="http://schemas.microsoft.com/office/drawing/2014/main" id="{045A3177-C505-4B75-8499-704F4E90BA62}"/>
              </a:ext>
            </a:extLst>
          </p:cNvPr>
          <p:cNvPicPr>
            <a:picLocks noChangeAspect="1"/>
          </p:cNvPicPr>
          <p:nvPr/>
        </p:nvPicPr>
        <p:blipFill>
          <a:blip r:embed="rId5"/>
          <a:stretch>
            <a:fillRect/>
          </a:stretch>
        </p:blipFill>
        <p:spPr>
          <a:xfrm>
            <a:off x="2167197" y="5120641"/>
            <a:ext cx="1958686" cy="1429841"/>
          </a:xfrm>
          <a:prstGeom prst="rect">
            <a:avLst/>
          </a:prstGeom>
        </p:spPr>
      </p:pic>
      <p:pic>
        <p:nvPicPr>
          <p:cNvPr id="14" name="Imagen 13">
            <a:extLst>
              <a:ext uri="{FF2B5EF4-FFF2-40B4-BE49-F238E27FC236}">
                <a16:creationId xmlns="" xmlns:a16="http://schemas.microsoft.com/office/drawing/2014/main" id="{77D9BAEE-968E-41BD-BC8E-DCE7A43832FB}"/>
              </a:ext>
            </a:extLst>
          </p:cNvPr>
          <p:cNvPicPr>
            <a:picLocks noChangeAspect="1"/>
          </p:cNvPicPr>
          <p:nvPr/>
        </p:nvPicPr>
        <p:blipFill>
          <a:blip r:embed="rId6"/>
          <a:stretch>
            <a:fillRect/>
          </a:stretch>
        </p:blipFill>
        <p:spPr>
          <a:xfrm>
            <a:off x="7805390" y="5540285"/>
            <a:ext cx="1876425" cy="590550"/>
          </a:xfrm>
          <a:prstGeom prst="rect">
            <a:avLst/>
          </a:prstGeom>
        </p:spPr>
      </p:pic>
      <p:pic>
        <p:nvPicPr>
          <p:cNvPr id="15" name="Imagen 14">
            <a:extLst>
              <a:ext uri="{FF2B5EF4-FFF2-40B4-BE49-F238E27FC236}">
                <a16:creationId xmlns="" xmlns:a16="http://schemas.microsoft.com/office/drawing/2014/main" id="{984017F7-D2E0-4908-9422-18C5F507AD1B}"/>
              </a:ext>
            </a:extLst>
          </p:cNvPr>
          <p:cNvPicPr>
            <a:picLocks noChangeAspect="1"/>
          </p:cNvPicPr>
          <p:nvPr/>
        </p:nvPicPr>
        <p:blipFill>
          <a:blip r:embed="rId7"/>
          <a:stretch>
            <a:fillRect/>
          </a:stretch>
        </p:blipFill>
        <p:spPr>
          <a:xfrm>
            <a:off x="4797959" y="5242454"/>
            <a:ext cx="2335357" cy="1186213"/>
          </a:xfrm>
          <a:prstGeom prst="rect">
            <a:avLst/>
          </a:prstGeom>
        </p:spPr>
      </p:pic>
      <p:pic>
        <p:nvPicPr>
          <p:cNvPr id="17" name="Imagen 16">
            <a:extLst>
              <a:ext uri="{FF2B5EF4-FFF2-40B4-BE49-F238E27FC236}">
                <a16:creationId xmlns="" xmlns:a16="http://schemas.microsoft.com/office/drawing/2014/main" id="{738BA4DB-35D2-4C42-B0D4-9F179C7B10C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191" t="4644" r="15543" b="21798"/>
          <a:stretch/>
        </p:blipFill>
        <p:spPr>
          <a:xfrm>
            <a:off x="238288" y="826557"/>
            <a:ext cx="493809" cy="540000"/>
          </a:xfrm>
          <a:prstGeom prst="rect">
            <a:avLst/>
          </a:prstGeom>
        </p:spPr>
      </p:pic>
      <p:sp>
        <p:nvSpPr>
          <p:cNvPr id="10" name="CuadroTexto 9">
            <a:extLst>
              <a:ext uri="{FF2B5EF4-FFF2-40B4-BE49-F238E27FC236}">
                <a16:creationId xmlns="" xmlns:a16="http://schemas.microsoft.com/office/drawing/2014/main" id="{EC51CAC7-066A-4709-BF69-355330DC6AE4}"/>
              </a:ext>
            </a:extLst>
          </p:cNvPr>
          <p:cNvSpPr txBox="1"/>
          <p:nvPr/>
        </p:nvSpPr>
        <p:spPr>
          <a:xfrm>
            <a:off x="732096" y="903514"/>
            <a:ext cx="1410964" cy="523220"/>
          </a:xfrm>
          <a:prstGeom prst="rect">
            <a:avLst/>
          </a:prstGeom>
          <a:noFill/>
        </p:spPr>
        <p:txBody>
          <a:bodyPr wrap="none" rtlCol="0">
            <a:spAutoFit/>
          </a:bodyPr>
          <a:lstStyle/>
          <a:p>
            <a:r>
              <a:rPr lang="ca-ES" sz="2800" b="1" dirty="0">
                <a:latin typeface="Oswald Regular" panose="02000503000000000000" pitchFamily="2" charset="0"/>
              </a:rPr>
              <a:t>#Repte 2</a:t>
            </a:r>
          </a:p>
        </p:txBody>
      </p:sp>
      <p:sp>
        <p:nvSpPr>
          <p:cNvPr id="16" name="CuadroTexto 15">
            <a:extLst>
              <a:ext uri="{FF2B5EF4-FFF2-40B4-BE49-F238E27FC236}">
                <a16:creationId xmlns="" xmlns:a16="http://schemas.microsoft.com/office/drawing/2014/main" id="{1EDDFFAE-4F51-4DEC-BF53-3BF321EA7B31}"/>
              </a:ext>
            </a:extLst>
          </p:cNvPr>
          <p:cNvSpPr txBox="1"/>
          <p:nvPr/>
        </p:nvSpPr>
        <p:spPr>
          <a:xfrm>
            <a:off x="2006714" y="903514"/>
            <a:ext cx="5582490" cy="523220"/>
          </a:xfrm>
          <a:prstGeom prst="rect">
            <a:avLst/>
          </a:prstGeom>
          <a:noFill/>
        </p:spPr>
        <p:txBody>
          <a:bodyPr wrap="none" rtlCol="0">
            <a:spAutoFit/>
          </a:bodyPr>
          <a:lstStyle/>
          <a:p>
            <a:r>
              <a:rPr lang="ca-ES" sz="2800" b="1" dirty="0">
                <a:solidFill>
                  <a:srgbClr val="008080"/>
                </a:solidFill>
                <a:latin typeface="Oswald Regular" panose="02000503000000000000" pitchFamily="2" charset="0"/>
              </a:rPr>
              <a:t>La integració de la mobilitat per </a:t>
            </a:r>
            <a:r>
              <a:rPr lang="ca-ES" sz="2800" b="1" dirty="0" err="1">
                <a:solidFill>
                  <a:srgbClr val="008080"/>
                </a:solidFill>
                <a:latin typeface="Oswald Regular" panose="02000503000000000000" pitchFamily="2" charset="0"/>
              </a:rPr>
              <a:t>PMR’s</a:t>
            </a:r>
            <a:endParaRPr lang="ca-ES" sz="2800" b="1" dirty="0">
              <a:solidFill>
                <a:srgbClr val="008080"/>
              </a:solidFill>
              <a:latin typeface="Oswald Regular" panose="02000503000000000000" pitchFamily="2" charset="0"/>
            </a:endParaRPr>
          </a:p>
        </p:txBody>
      </p:sp>
      <p:sp>
        <p:nvSpPr>
          <p:cNvPr id="18" name="Title 1">
            <a:extLst>
              <a:ext uri="{FF2B5EF4-FFF2-40B4-BE49-F238E27FC236}">
                <a16:creationId xmlns="" xmlns:a16="http://schemas.microsoft.com/office/drawing/2014/main" id="{259A7456-5CAB-4345-B3A9-1E51CAB9BA8D}"/>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a:solidFill>
                  <a:schemeClr val="bg1">
                    <a:lumMod val="75000"/>
                  </a:schemeClr>
                </a:solidFill>
              </a:rPr>
              <a:t>Reptes i objectius del Hackató</a:t>
            </a:r>
          </a:p>
        </p:txBody>
      </p:sp>
    </p:spTree>
    <p:extLst>
      <p:ext uri="{BB962C8B-B14F-4D97-AF65-F5344CB8AC3E}">
        <p14:creationId xmlns:p14="http://schemas.microsoft.com/office/powerpoint/2010/main" val="1573385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DEF39251-D232-4B56-9DCA-2FDB293A849A}"/>
              </a:ext>
            </a:extLst>
          </p:cNvPr>
          <p:cNvSpPr txBox="1"/>
          <p:nvPr/>
        </p:nvSpPr>
        <p:spPr>
          <a:xfrm>
            <a:off x="796838" y="820431"/>
            <a:ext cx="1410964" cy="523220"/>
          </a:xfrm>
          <a:prstGeom prst="rect">
            <a:avLst/>
          </a:prstGeom>
          <a:noFill/>
        </p:spPr>
        <p:txBody>
          <a:bodyPr wrap="square" rtlCol="0">
            <a:spAutoFit/>
          </a:bodyPr>
          <a:lstStyle/>
          <a:p>
            <a:r>
              <a:rPr lang="ca-ES" sz="2800" b="1" dirty="0">
                <a:latin typeface="Oswald Regular" panose="02000503000000000000" pitchFamily="2" charset="0"/>
              </a:rPr>
              <a:t>#Repte 3</a:t>
            </a:r>
          </a:p>
        </p:txBody>
      </p:sp>
      <p:sp>
        <p:nvSpPr>
          <p:cNvPr id="3" name="CuadroTexto 2">
            <a:extLst>
              <a:ext uri="{FF2B5EF4-FFF2-40B4-BE49-F238E27FC236}">
                <a16:creationId xmlns="" xmlns:a16="http://schemas.microsoft.com/office/drawing/2014/main" id="{E7F8BDE1-05BF-479B-90D9-71356CFD3467}"/>
              </a:ext>
            </a:extLst>
          </p:cNvPr>
          <p:cNvSpPr txBox="1"/>
          <p:nvPr/>
        </p:nvSpPr>
        <p:spPr>
          <a:xfrm>
            <a:off x="2071457" y="820432"/>
            <a:ext cx="8860738" cy="523220"/>
          </a:xfrm>
          <a:prstGeom prst="rect">
            <a:avLst/>
          </a:prstGeom>
          <a:noFill/>
        </p:spPr>
        <p:txBody>
          <a:bodyPr wrap="square" rtlCol="0">
            <a:spAutoFit/>
          </a:bodyPr>
          <a:lstStyle/>
          <a:p>
            <a:r>
              <a:rPr lang="ca-ES" sz="2800" b="1" dirty="0">
                <a:solidFill>
                  <a:srgbClr val="008080"/>
                </a:solidFill>
                <a:latin typeface="Oswald Regular" panose="02000503000000000000" pitchFamily="2" charset="0"/>
              </a:rPr>
              <a:t>Integració de temps de desplaçament en un intercanvi</a:t>
            </a:r>
          </a:p>
        </p:txBody>
      </p:sp>
      <p:pic>
        <p:nvPicPr>
          <p:cNvPr id="4" name="Imagen 3">
            <a:extLst>
              <a:ext uri="{FF2B5EF4-FFF2-40B4-BE49-F238E27FC236}">
                <a16:creationId xmlns="" xmlns:a16="http://schemas.microsoft.com/office/drawing/2014/main" id="{42345A95-FD4F-45E2-A7CD-4C563A1912EC}"/>
              </a:ext>
            </a:extLst>
          </p:cNvPr>
          <p:cNvPicPr>
            <a:picLocks noChangeAspect="1"/>
          </p:cNvPicPr>
          <p:nvPr/>
        </p:nvPicPr>
        <p:blipFill rotWithShape="1">
          <a:blip r:embed="rId2"/>
          <a:srcRect t="5857"/>
          <a:stretch/>
        </p:blipFill>
        <p:spPr>
          <a:xfrm>
            <a:off x="402314" y="1535065"/>
            <a:ext cx="7268486" cy="4832220"/>
          </a:xfrm>
          <a:prstGeom prst="rect">
            <a:avLst/>
          </a:prstGeom>
        </p:spPr>
      </p:pic>
      <p:pic>
        <p:nvPicPr>
          <p:cNvPr id="5" name="Imagen 4">
            <a:extLst>
              <a:ext uri="{FF2B5EF4-FFF2-40B4-BE49-F238E27FC236}">
                <a16:creationId xmlns="" xmlns:a16="http://schemas.microsoft.com/office/drawing/2014/main" id="{9577B557-38D4-431E-A269-793CA943F08F}"/>
              </a:ext>
            </a:extLst>
          </p:cNvPr>
          <p:cNvPicPr>
            <a:picLocks noChangeAspect="1"/>
          </p:cNvPicPr>
          <p:nvPr/>
        </p:nvPicPr>
        <p:blipFill rotWithShape="1">
          <a:blip r:embed="rId3"/>
          <a:srcRect t="33612" b="35191"/>
          <a:stretch/>
        </p:blipFill>
        <p:spPr>
          <a:xfrm>
            <a:off x="8200398" y="5402363"/>
            <a:ext cx="3226508" cy="635580"/>
          </a:xfrm>
          <a:prstGeom prst="rect">
            <a:avLst/>
          </a:prstGeom>
        </p:spPr>
      </p:pic>
      <p:pic>
        <p:nvPicPr>
          <p:cNvPr id="7" name="Imagen 6">
            <a:extLst>
              <a:ext uri="{FF2B5EF4-FFF2-40B4-BE49-F238E27FC236}">
                <a16:creationId xmlns="" xmlns:a16="http://schemas.microsoft.com/office/drawing/2014/main" id="{29FEB9D2-A5B3-479A-BA68-202305245D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04" r="6555" b="14140"/>
          <a:stretch/>
        </p:blipFill>
        <p:spPr>
          <a:xfrm>
            <a:off x="278449" y="803651"/>
            <a:ext cx="545542" cy="540000"/>
          </a:xfrm>
          <a:prstGeom prst="rect">
            <a:avLst/>
          </a:prstGeom>
        </p:spPr>
      </p:pic>
      <p:sp>
        <p:nvSpPr>
          <p:cNvPr id="8" name="Title 1">
            <a:extLst>
              <a:ext uri="{FF2B5EF4-FFF2-40B4-BE49-F238E27FC236}">
                <a16:creationId xmlns="" xmlns:a16="http://schemas.microsoft.com/office/drawing/2014/main" id="{5D68865D-0006-45F8-BE15-4B06872E9BCD}"/>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a:solidFill>
                  <a:schemeClr val="bg1">
                    <a:lumMod val="75000"/>
                  </a:schemeClr>
                </a:solidFill>
              </a:rPr>
              <a:t>Reptes i objectius del Hackató</a:t>
            </a:r>
          </a:p>
        </p:txBody>
      </p:sp>
      <p:pic>
        <p:nvPicPr>
          <p:cNvPr id="6" name="Imagen 5">
            <a:extLst>
              <a:ext uri="{FF2B5EF4-FFF2-40B4-BE49-F238E27FC236}">
                <a16:creationId xmlns="" xmlns:a16="http://schemas.microsoft.com/office/drawing/2014/main" id="{F0D3DEC4-9FE6-460C-A150-AEC74ADEF53D}"/>
              </a:ext>
            </a:extLst>
          </p:cNvPr>
          <p:cNvPicPr>
            <a:picLocks noChangeAspect="1"/>
          </p:cNvPicPr>
          <p:nvPr/>
        </p:nvPicPr>
        <p:blipFill>
          <a:blip r:embed="rId5"/>
          <a:stretch>
            <a:fillRect/>
          </a:stretch>
        </p:blipFill>
        <p:spPr>
          <a:xfrm>
            <a:off x="7905750" y="2741255"/>
            <a:ext cx="3843338" cy="2395918"/>
          </a:xfrm>
          <a:prstGeom prst="rect">
            <a:avLst/>
          </a:prstGeom>
        </p:spPr>
      </p:pic>
    </p:spTree>
    <p:extLst>
      <p:ext uri="{BB962C8B-B14F-4D97-AF65-F5344CB8AC3E}">
        <p14:creationId xmlns:p14="http://schemas.microsoft.com/office/powerpoint/2010/main" val="1596277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05741AA1-FF05-48A4-99C1-D4B89116D3D3}"/>
              </a:ext>
            </a:extLst>
          </p:cNvPr>
          <p:cNvSpPr txBox="1"/>
          <p:nvPr/>
        </p:nvSpPr>
        <p:spPr>
          <a:xfrm>
            <a:off x="652387" y="903514"/>
            <a:ext cx="1410964" cy="523220"/>
          </a:xfrm>
          <a:prstGeom prst="rect">
            <a:avLst/>
          </a:prstGeom>
          <a:noFill/>
        </p:spPr>
        <p:txBody>
          <a:bodyPr wrap="none" rtlCol="0">
            <a:spAutoFit/>
          </a:bodyPr>
          <a:lstStyle/>
          <a:p>
            <a:r>
              <a:rPr lang="ca-ES" sz="2800" b="1" dirty="0">
                <a:latin typeface="Oswald Regular" panose="02000503000000000000" pitchFamily="2" charset="0"/>
              </a:rPr>
              <a:t>#Repte 4</a:t>
            </a:r>
          </a:p>
        </p:txBody>
      </p:sp>
      <p:sp>
        <p:nvSpPr>
          <p:cNvPr id="3" name="CuadroTexto 2">
            <a:extLst>
              <a:ext uri="{FF2B5EF4-FFF2-40B4-BE49-F238E27FC236}">
                <a16:creationId xmlns="" xmlns:a16="http://schemas.microsoft.com/office/drawing/2014/main" id="{ECF51761-41BB-442B-9008-0FC7C50C50CE}"/>
              </a:ext>
            </a:extLst>
          </p:cNvPr>
          <p:cNvSpPr txBox="1"/>
          <p:nvPr/>
        </p:nvSpPr>
        <p:spPr>
          <a:xfrm>
            <a:off x="2063351" y="728462"/>
            <a:ext cx="6723371" cy="830997"/>
          </a:xfrm>
          <a:prstGeom prst="rect">
            <a:avLst/>
          </a:prstGeom>
          <a:noFill/>
        </p:spPr>
        <p:txBody>
          <a:bodyPr wrap="square" rtlCol="0">
            <a:spAutoFit/>
          </a:bodyPr>
          <a:lstStyle/>
          <a:p>
            <a:r>
              <a:rPr lang="ca-ES" sz="2800" b="1" dirty="0">
                <a:solidFill>
                  <a:srgbClr val="008080"/>
                </a:solidFill>
                <a:latin typeface="Oswald Regular" panose="02000503000000000000" pitchFamily="2" charset="0"/>
              </a:rPr>
              <a:t>Integració de serveis GTFS</a:t>
            </a:r>
          </a:p>
          <a:p>
            <a:r>
              <a:rPr lang="ca-ES" sz="2000" b="1" dirty="0">
                <a:solidFill>
                  <a:srgbClr val="008080"/>
                </a:solidFill>
                <a:latin typeface="Oswald Regular" panose="02000503000000000000" pitchFamily="2" charset="0"/>
              </a:rPr>
              <a:t>(</a:t>
            </a:r>
            <a:r>
              <a:rPr lang="en-US" sz="2000" b="1" dirty="0">
                <a:solidFill>
                  <a:srgbClr val="008080"/>
                </a:solidFill>
                <a:latin typeface="Oswald Regular" panose="02000503000000000000" pitchFamily="2" charset="0"/>
              </a:rPr>
              <a:t>General Transit Feed Specifications</a:t>
            </a:r>
            <a:r>
              <a:rPr lang="ca-ES" sz="2000" b="1" dirty="0">
                <a:solidFill>
                  <a:srgbClr val="008080"/>
                </a:solidFill>
                <a:latin typeface="Oswald Regular" panose="02000503000000000000" pitchFamily="2" charset="0"/>
              </a:rPr>
              <a:t>)</a:t>
            </a:r>
          </a:p>
        </p:txBody>
      </p:sp>
      <p:pic>
        <p:nvPicPr>
          <p:cNvPr id="4" name="Imagen 3">
            <a:extLst>
              <a:ext uri="{FF2B5EF4-FFF2-40B4-BE49-F238E27FC236}">
                <a16:creationId xmlns="" xmlns:a16="http://schemas.microsoft.com/office/drawing/2014/main" id="{8701CC3D-AAD6-4AFA-8333-819504D857AA}"/>
              </a:ext>
            </a:extLst>
          </p:cNvPr>
          <p:cNvPicPr>
            <a:picLocks noChangeAspect="1"/>
          </p:cNvPicPr>
          <p:nvPr/>
        </p:nvPicPr>
        <p:blipFill rotWithShape="1">
          <a:blip r:embed="rId2"/>
          <a:srcRect t="11260"/>
          <a:stretch/>
        </p:blipFill>
        <p:spPr>
          <a:xfrm>
            <a:off x="881394" y="1692184"/>
            <a:ext cx="8861319" cy="4696275"/>
          </a:xfrm>
          <a:prstGeom prst="rect">
            <a:avLst/>
          </a:prstGeom>
        </p:spPr>
      </p:pic>
      <p:pic>
        <p:nvPicPr>
          <p:cNvPr id="5" name="Imagen 4">
            <a:extLst>
              <a:ext uri="{FF2B5EF4-FFF2-40B4-BE49-F238E27FC236}">
                <a16:creationId xmlns="" xmlns:a16="http://schemas.microsoft.com/office/drawing/2014/main" id="{FB08A476-C4F1-43AF-8B9D-D812B0AC8EB2}"/>
              </a:ext>
            </a:extLst>
          </p:cNvPr>
          <p:cNvPicPr>
            <a:picLocks noChangeAspect="1"/>
          </p:cNvPicPr>
          <p:nvPr/>
        </p:nvPicPr>
        <p:blipFill rotWithShape="1">
          <a:blip r:embed="rId3"/>
          <a:srcRect t="32149" b="32149"/>
          <a:stretch/>
        </p:blipFill>
        <p:spPr>
          <a:xfrm>
            <a:off x="9872663" y="5864757"/>
            <a:ext cx="2200275" cy="523702"/>
          </a:xfrm>
          <a:prstGeom prst="rect">
            <a:avLst/>
          </a:prstGeom>
        </p:spPr>
      </p:pic>
      <p:pic>
        <p:nvPicPr>
          <p:cNvPr id="7" name="Imagen 6">
            <a:extLst>
              <a:ext uri="{FF2B5EF4-FFF2-40B4-BE49-F238E27FC236}">
                <a16:creationId xmlns="" xmlns:a16="http://schemas.microsoft.com/office/drawing/2014/main" id="{6BB0C427-D02D-4A01-BB49-FF15A5F7C72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079" t="4495" r="27079" b="18067"/>
          <a:stretch/>
        </p:blipFill>
        <p:spPr>
          <a:xfrm>
            <a:off x="237439" y="814654"/>
            <a:ext cx="414949" cy="700941"/>
          </a:xfrm>
          <a:prstGeom prst="rect">
            <a:avLst/>
          </a:prstGeom>
        </p:spPr>
      </p:pic>
      <p:sp>
        <p:nvSpPr>
          <p:cNvPr id="8" name="Title 1">
            <a:extLst>
              <a:ext uri="{FF2B5EF4-FFF2-40B4-BE49-F238E27FC236}">
                <a16:creationId xmlns="" xmlns:a16="http://schemas.microsoft.com/office/drawing/2014/main" id="{5A38DC63-E745-4B4E-846C-591CD89B732D}"/>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a:solidFill>
                  <a:schemeClr val="bg1">
                    <a:lumMod val="75000"/>
                  </a:schemeClr>
                </a:solidFill>
              </a:rPr>
              <a:t>Reptes i objectius del Hackató</a:t>
            </a:r>
          </a:p>
        </p:txBody>
      </p:sp>
    </p:spTree>
    <p:extLst>
      <p:ext uri="{BB962C8B-B14F-4D97-AF65-F5344CB8AC3E}">
        <p14:creationId xmlns:p14="http://schemas.microsoft.com/office/powerpoint/2010/main" val="2994811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C007C022-8E64-48C0-94F6-DE789BA7FB8F}"/>
              </a:ext>
            </a:extLst>
          </p:cNvPr>
          <p:cNvSpPr txBox="1"/>
          <p:nvPr/>
        </p:nvSpPr>
        <p:spPr>
          <a:xfrm>
            <a:off x="891873" y="903514"/>
            <a:ext cx="1410964" cy="523220"/>
          </a:xfrm>
          <a:prstGeom prst="rect">
            <a:avLst/>
          </a:prstGeom>
          <a:noFill/>
        </p:spPr>
        <p:txBody>
          <a:bodyPr wrap="none" rtlCol="0">
            <a:spAutoFit/>
          </a:bodyPr>
          <a:lstStyle/>
          <a:p>
            <a:r>
              <a:rPr lang="ca-ES" sz="2800" b="1" dirty="0">
                <a:latin typeface="Oswald Regular" panose="02000503000000000000" pitchFamily="2" charset="0"/>
              </a:rPr>
              <a:t>#Repte 5</a:t>
            </a:r>
          </a:p>
        </p:txBody>
      </p:sp>
      <p:sp>
        <p:nvSpPr>
          <p:cNvPr id="3" name="CuadroTexto 2">
            <a:extLst>
              <a:ext uri="{FF2B5EF4-FFF2-40B4-BE49-F238E27FC236}">
                <a16:creationId xmlns="" xmlns:a16="http://schemas.microsoft.com/office/drawing/2014/main" id="{0AE59B8C-0385-4C64-B3B2-AF66948703BD}"/>
              </a:ext>
            </a:extLst>
          </p:cNvPr>
          <p:cNvSpPr txBox="1"/>
          <p:nvPr/>
        </p:nvSpPr>
        <p:spPr>
          <a:xfrm>
            <a:off x="2166491" y="903514"/>
            <a:ext cx="5772734" cy="523220"/>
          </a:xfrm>
          <a:prstGeom prst="rect">
            <a:avLst/>
          </a:prstGeom>
          <a:noFill/>
        </p:spPr>
        <p:txBody>
          <a:bodyPr wrap="none" rtlCol="0">
            <a:spAutoFit/>
          </a:bodyPr>
          <a:lstStyle/>
          <a:p>
            <a:r>
              <a:rPr lang="ca-ES" sz="2800" b="1" dirty="0">
                <a:solidFill>
                  <a:srgbClr val="008080"/>
                </a:solidFill>
                <a:latin typeface="Oswald Regular" panose="02000503000000000000" pitchFamily="2" charset="0"/>
              </a:rPr>
              <a:t>Nous models de visualització del transit</a:t>
            </a:r>
            <a:endParaRPr lang="ca-ES" sz="2000" b="1" dirty="0">
              <a:solidFill>
                <a:srgbClr val="008080"/>
              </a:solidFill>
              <a:latin typeface="Oswald Regular" panose="02000503000000000000" pitchFamily="2" charset="0"/>
            </a:endParaRPr>
          </a:p>
        </p:txBody>
      </p:sp>
      <p:pic>
        <p:nvPicPr>
          <p:cNvPr id="4" name="Imagen 3">
            <a:extLst>
              <a:ext uri="{FF2B5EF4-FFF2-40B4-BE49-F238E27FC236}">
                <a16:creationId xmlns="" xmlns:a16="http://schemas.microsoft.com/office/drawing/2014/main" id="{A3C3D418-B918-458D-8186-0C9CF3966ABE}"/>
              </a:ext>
            </a:extLst>
          </p:cNvPr>
          <p:cNvPicPr>
            <a:picLocks noChangeAspect="1"/>
          </p:cNvPicPr>
          <p:nvPr/>
        </p:nvPicPr>
        <p:blipFill rotWithShape="1">
          <a:blip r:embed="rId3"/>
          <a:srcRect t="10803"/>
          <a:stretch/>
        </p:blipFill>
        <p:spPr>
          <a:xfrm>
            <a:off x="1954050" y="1832465"/>
            <a:ext cx="8280000" cy="4410772"/>
          </a:xfrm>
          <a:prstGeom prst="rect">
            <a:avLst/>
          </a:prstGeom>
        </p:spPr>
      </p:pic>
      <p:pic>
        <p:nvPicPr>
          <p:cNvPr id="5" name="Imagen 4">
            <a:extLst>
              <a:ext uri="{FF2B5EF4-FFF2-40B4-BE49-F238E27FC236}">
                <a16:creationId xmlns="" xmlns:a16="http://schemas.microsoft.com/office/drawing/2014/main" id="{7CF8A322-E638-432A-9B2F-206874EE0334}"/>
              </a:ext>
            </a:extLst>
          </p:cNvPr>
          <p:cNvPicPr>
            <a:picLocks noChangeAspect="1"/>
          </p:cNvPicPr>
          <p:nvPr/>
        </p:nvPicPr>
        <p:blipFill rotWithShape="1">
          <a:blip r:embed="rId4"/>
          <a:srcRect t="10651"/>
          <a:stretch/>
        </p:blipFill>
        <p:spPr>
          <a:xfrm>
            <a:off x="1954050" y="1832465"/>
            <a:ext cx="8280000" cy="4418300"/>
          </a:xfrm>
          <a:prstGeom prst="rect">
            <a:avLst/>
          </a:prstGeom>
        </p:spPr>
      </p:pic>
      <p:pic>
        <p:nvPicPr>
          <p:cNvPr id="6" name="Imagen 5">
            <a:extLst>
              <a:ext uri="{FF2B5EF4-FFF2-40B4-BE49-F238E27FC236}">
                <a16:creationId xmlns="" xmlns:a16="http://schemas.microsoft.com/office/drawing/2014/main" id="{A7F88948-A270-40E9-9886-2D7A22DA1AE0}"/>
              </a:ext>
            </a:extLst>
          </p:cNvPr>
          <p:cNvPicPr>
            <a:picLocks noChangeAspect="1"/>
          </p:cNvPicPr>
          <p:nvPr/>
        </p:nvPicPr>
        <p:blipFill rotWithShape="1">
          <a:blip r:embed="rId5"/>
          <a:srcRect l="18295" t="12244" r="17103" b="13096"/>
          <a:stretch/>
        </p:blipFill>
        <p:spPr>
          <a:xfrm>
            <a:off x="10909241" y="5280177"/>
            <a:ext cx="839847" cy="970588"/>
          </a:xfrm>
          <a:prstGeom prst="rect">
            <a:avLst/>
          </a:prstGeom>
        </p:spPr>
      </p:pic>
      <p:pic>
        <p:nvPicPr>
          <p:cNvPr id="8" name="Imagen 7">
            <a:extLst>
              <a:ext uri="{FF2B5EF4-FFF2-40B4-BE49-F238E27FC236}">
                <a16:creationId xmlns="" xmlns:a16="http://schemas.microsoft.com/office/drawing/2014/main" id="{3F866CB6-0CAC-44D8-A8C8-89D217A9866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445" t="13568" r="13295" b="27041"/>
          <a:stretch/>
        </p:blipFill>
        <p:spPr>
          <a:xfrm>
            <a:off x="355993" y="901006"/>
            <a:ext cx="540000" cy="437774"/>
          </a:xfrm>
          <a:prstGeom prst="rect">
            <a:avLst/>
          </a:prstGeom>
        </p:spPr>
      </p:pic>
      <p:sp>
        <p:nvSpPr>
          <p:cNvPr id="9" name="Title 1">
            <a:extLst>
              <a:ext uri="{FF2B5EF4-FFF2-40B4-BE49-F238E27FC236}">
                <a16:creationId xmlns="" xmlns:a16="http://schemas.microsoft.com/office/drawing/2014/main" id="{83A43DCD-8465-4CA6-8573-346EC4683EE3}"/>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a:solidFill>
                  <a:schemeClr val="bg1">
                    <a:lumMod val="75000"/>
                  </a:schemeClr>
                </a:solidFill>
              </a:rPr>
              <a:t>Reptes i objectius del Hackató</a:t>
            </a:r>
          </a:p>
        </p:txBody>
      </p:sp>
    </p:spTree>
    <p:extLst>
      <p:ext uri="{BB962C8B-B14F-4D97-AF65-F5344CB8AC3E}">
        <p14:creationId xmlns:p14="http://schemas.microsoft.com/office/powerpoint/2010/main" val="408768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FFFE719D-2ED3-4608-8041-86EE02943F27}"/>
              </a:ext>
            </a:extLst>
          </p:cNvPr>
          <p:cNvSpPr txBox="1"/>
          <p:nvPr/>
        </p:nvSpPr>
        <p:spPr>
          <a:xfrm>
            <a:off x="761245" y="810094"/>
            <a:ext cx="1410964" cy="523220"/>
          </a:xfrm>
          <a:prstGeom prst="rect">
            <a:avLst/>
          </a:prstGeom>
          <a:noFill/>
        </p:spPr>
        <p:txBody>
          <a:bodyPr wrap="none" rtlCol="0">
            <a:spAutoFit/>
          </a:bodyPr>
          <a:lstStyle/>
          <a:p>
            <a:r>
              <a:rPr lang="ca-ES" sz="2800" b="1" dirty="0">
                <a:latin typeface="Oswald Regular" panose="02000503000000000000" pitchFamily="2" charset="0"/>
              </a:rPr>
              <a:t>#Repte 6</a:t>
            </a:r>
          </a:p>
        </p:txBody>
      </p:sp>
      <p:sp>
        <p:nvSpPr>
          <p:cNvPr id="3" name="CuadroTexto 2">
            <a:extLst>
              <a:ext uri="{FF2B5EF4-FFF2-40B4-BE49-F238E27FC236}">
                <a16:creationId xmlns="" xmlns:a16="http://schemas.microsoft.com/office/drawing/2014/main" id="{1A34E09A-0B1A-4AED-919E-36A57EEE181C}"/>
              </a:ext>
            </a:extLst>
          </p:cNvPr>
          <p:cNvSpPr txBox="1"/>
          <p:nvPr/>
        </p:nvSpPr>
        <p:spPr>
          <a:xfrm>
            <a:off x="2035864" y="810094"/>
            <a:ext cx="4414991" cy="523220"/>
          </a:xfrm>
          <a:prstGeom prst="rect">
            <a:avLst/>
          </a:prstGeom>
          <a:noFill/>
        </p:spPr>
        <p:txBody>
          <a:bodyPr wrap="none" rtlCol="0">
            <a:spAutoFit/>
          </a:bodyPr>
          <a:lstStyle/>
          <a:p>
            <a:r>
              <a:rPr lang="ca-ES" sz="2800" b="1" dirty="0">
                <a:solidFill>
                  <a:srgbClr val="008080"/>
                </a:solidFill>
                <a:latin typeface="Oswald Regular" panose="02000503000000000000" pitchFamily="2" charset="0"/>
              </a:rPr>
              <a:t>Integració multimodal efectiva</a:t>
            </a:r>
            <a:endParaRPr lang="ca-ES" sz="2000" b="1" dirty="0">
              <a:solidFill>
                <a:srgbClr val="008080"/>
              </a:solidFill>
              <a:latin typeface="Oswald Regular" panose="02000503000000000000" pitchFamily="2" charset="0"/>
            </a:endParaRPr>
          </a:p>
        </p:txBody>
      </p:sp>
      <p:pic>
        <p:nvPicPr>
          <p:cNvPr id="4" name="Imagen 3">
            <a:extLst>
              <a:ext uri="{FF2B5EF4-FFF2-40B4-BE49-F238E27FC236}">
                <a16:creationId xmlns="" xmlns:a16="http://schemas.microsoft.com/office/drawing/2014/main" id="{8BB767C0-E6AB-4202-B0FF-46ADD67DB905}"/>
              </a:ext>
            </a:extLst>
          </p:cNvPr>
          <p:cNvPicPr>
            <a:picLocks noChangeAspect="1"/>
          </p:cNvPicPr>
          <p:nvPr/>
        </p:nvPicPr>
        <p:blipFill rotWithShape="1">
          <a:blip r:embed="rId2"/>
          <a:srcRect t="10956"/>
          <a:stretch/>
        </p:blipFill>
        <p:spPr>
          <a:xfrm>
            <a:off x="1956000" y="1603566"/>
            <a:ext cx="8280000" cy="4403246"/>
          </a:xfrm>
          <a:prstGeom prst="rect">
            <a:avLst/>
          </a:prstGeom>
        </p:spPr>
      </p:pic>
      <p:pic>
        <p:nvPicPr>
          <p:cNvPr id="5" name="Imagen 4">
            <a:extLst>
              <a:ext uri="{FF2B5EF4-FFF2-40B4-BE49-F238E27FC236}">
                <a16:creationId xmlns="" xmlns:a16="http://schemas.microsoft.com/office/drawing/2014/main" id="{9C9AAFD7-C91E-4A31-9C91-7CC6FE087440}"/>
              </a:ext>
            </a:extLst>
          </p:cNvPr>
          <p:cNvPicPr>
            <a:picLocks noChangeAspect="1"/>
          </p:cNvPicPr>
          <p:nvPr/>
        </p:nvPicPr>
        <p:blipFill>
          <a:blip r:embed="rId3"/>
          <a:stretch>
            <a:fillRect/>
          </a:stretch>
        </p:blipFill>
        <p:spPr>
          <a:xfrm>
            <a:off x="7650481" y="3805189"/>
            <a:ext cx="4222865" cy="2840836"/>
          </a:xfrm>
          <a:prstGeom prst="rect">
            <a:avLst/>
          </a:prstGeom>
        </p:spPr>
      </p:pic>
      <p:pic>
        <p:nvPicPr>
          <p:cNvPr id="6" name="Imagen 5">
            <a:extLst>
              <a:ext uri="{FF2B5EF4-FFF2-40B4-BE49-F238E27FC236}">
                <a16:creationId xmlns="" xmlns:a16="http://schemas.microsoft.com/office/drawing/2014/main" id="{9F86C843-90B1-4904-975F-BB367753449B}"/>
              </a:ext>
            </a:extLst>
          </p:cNvPr>
          <p:cNvPicPr>
            <a:picLocks noChangeAspect="1"/>
          </p:cNvPicPr>
          <p:nvPr/>
        </p:nvPicPr>
        <p:blipFill>
          <a:blip r:embed="rId4"/>
          <a:stretch>
            <a:fillRect/>
          </a:stretch>
        </p:blipFill>
        <p:spPr>
          <a:xfrm>
            <a:off x="387884" y="3852153"/>
            <a:ext cx="4294952" cy="2474266"/>
          </a:xfrm>
          <a:prstGeom prst="rect">
            <a:avLst/>
          </a:prstGeom>
        </p:spPr>
      </p:pic>
      <p:pic>
        <p:nvPicPr>
          <p:cNvPr id="8" name="Imagen 7">
            <a:extLst>
              <a:ext uri="{FF2B5EF4-FFF2-40B4-BE49-F238E27FC236}">
                <a16:creationId xmlns="" xmlns:a16="http://schemas.microsoft.com/office/drawing/2014/main" id="{E04BA357-DB60-4E16-BE6F-DFCE242AC92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521" r="9700" b="15206"/>
          <a:stretch/>
        </p:blipFill>
        <p:spPr>
          <a:xfrm>
            <a:off x="246813" y="793314"/>
            <a:ext cx="514432" cy="540000"/>
          </a:xfrm>
          <a:prstGeom prst="rect">
            <a:avLst/>
          </a:prstGeom>
        </p:spPr>
      </p:pic>
      <p:sp>
        <p:nvSpPr>
          <p:cNvPr id="9" name="Title 1">
            <a:extLst>
              <a:ext uri="{FF2B5EF4-FFF2-40B4-BE49-F238E27FC236}">
                <a16:creationId xmlns="" xmlns:a16="http://schemas.microsoft.com/office/drawing/2014/main" id="{01E996E1-388E-4D8C-BF25-40CA30D75BB8}"/>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a:solidFill>
                  <a:schemeClr val="bg1">
                    <a:lumMod val="75000"/>
                  </a:schemeClr>
                </a:solidFill>
              </a:rPr>
              <a:t>Reptes i objectius del Hackató</a:t>
            </a:r>
          </a:p>
        </p:txBody>
      </p:sp>
    </p:spTree>
    <p:extLst>
      <p:ext uri="{BB962C8B-B14F-4D97-AF65-F5344CB8AC3E}">
        <p14:creationId xmlns:p14="http://schemas.microsoft.com/office/powerpoint/2010/main" val="68057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C79121DD-A14E-451B-8A24-EA7E4DDB1823}"/>
              </a:ext>
            </a:extLst>
          </p:cNvPr>
          <p:cNvSpPr txBox="1"/>
          <p:nvPr/>
        </p:nvSpPr>
        <p:spPr>
          <a:xfrm>
            <a:off x="859216" y="788334"/>
            <a:ext cx="1670650" cy="523220"/>
          </a:xfrm>
          <a:prstGeom prst="rect">
            <a:avLst/>
          </a:prstGeom>
          <a:noFill/>
        </p:spPr>
        <p:txBody>
          <a:bodyPr wrap="none" rtlCol="0">
            <a:spAutoFit/>
          </a:bodyPr>
          <a:lstStyle/>
          <a:p>
            <a:r>
              <a:rPr lang="ca-ES" sz="2800" b="1" dirty="0">
                <a:latin typeface="Oswald Regular" panose="02000503000000000000" pitchFamily="2" charset="0"/>
              </a:rPr>
              <a:t>#Formació</a:t>
            </a:r>
          </a:p>
        </p:txBody>
      </p:sp>
      <p:pic>
        <p:nvPicPr>
          <p:cNvPr id="9" name="Imagen 8">
            <a:extLst>
              <a:ext uri="{FF2B5EF4-FFF2-40B4-BE49-F238E27FC236}">
                <a16:creationId xmlns="" xmlns:a16="http://schemas.microsoft.com/office/drawing/2014/main" id="{D279D2DF-54DB-40B3-A2E3-F1DD1EED28B4}"/>
              </a:ext>
            </a:extLst>
          </p:cNvPr>
          <p:cNvPicPr>
            <a:picLocks noChangeAspect="1"/>
          </p:cNvPicPr>
          <p:nvPr/>
        </p:nvPicPr>
        <p:blipFill>
          <a:blip r:embed="rId3"/>
          <a:stretch>
            <a:fillRect/>
          </a:stretch>
        </p:blipFill>
        <p:spPr>
          <a:xfrm>
            <a:off x="7797857" y="2223432"/>
            <a:ext cx="2284961" cy="952067"/>
          </a:xfrm>
          <a:prstGeom prst="rect">
            <a:avLst/>
          </a:prstGeom>
        </p:spPr>
      </p:pic>
      <p:grpSp>
        <p:nvGrpSpPr>
          <p:cNvPr id="20" name="Grupo 19">
            <a:extLst>
              <a:ext uri="{FF2B5EF4-FFF2-40B4-BE49-F238E27FC236}">
                <a16:creationId xmlns="" xmlns:a16="http://schemas.microsoft.com/office/drawing/2014/main" id="{18DA2256-E700-4B46-BEEF-F61E458A7F58}"/>
              </a:ext>
            </a:extLst>
          </p:cNvPr>
          <p:cNvGrpSpPr/>
          <p:nvPr/>
        </p:nvGrpSpPr>
        <p:grpSpPr>
          <a:xfrm>
            <a:off x="2219930" y="1757000"/>
            <a:ext cx="2143125" cy="2530051"/>
            <a:chOff x="574357" y="1163299"/>
            <a:chExt cx="2143125" cy="2530051"/>
          </a:xfrm>
        </p:grpSpPr>
        <p:pic>
          <p:nvPicPr>
            <p:cNvPr id="6" name="Imagen 5">
              <a:extLst>
                <a:ext uri="{FF2B5EF4-FFF2-40B4-BE49-F238E27FC236}">
                  <a16:creationId xmlns="" xmlns:a16="http://schemas.microsoft.com/office/drawing/2014/main" id="{C26275B2-64B2-4989-9542-9FCEE83972EF}"/>
                </a:ext>
              </a:extLst>
            </p:cNvPr>
            <p:cNvPicPr>
              <a:picLocks noChangeAspect="1"/>
            </p:cNvPicPr>
            <p:nvPr/>
          </p:nvPicPr>
          <p:blipFill>
            <a:blip r:embed="rId4"/>
            <a:stretch>
              <a:fillRect/>
            </a:stretch>
          </p:blipFill>
          <p:spPr>
            <a:xfrm>
              <a:off x="574357" y="1163299"/>
              <a:ext cx="2143125" cy="2143125"/>
            </a:xfrm>
            <a:prstGeom prst="rect">
              <a:avLst/>
            </a:prstGeom>
          </p:spPr>
        </p:pic>
        <p:sp>
          <p:nvSpPr>
            <p:cNvPr id="12" name="Rectángulo 11">
              <a:extLst>
                <a:ext uri="{FF2B5EF4-FFF2-40B4-BE49-F238E27FC236}">
                  <a16:creationId xmlns="" xmlns:a16="http://schemas.microsoft.com/office/drawing/2014/main" id="{58FF766E-E9A6-41A3-BC71-744B1E5640F3}"/>
                </a:ext>
              </a:extLst>
            </p:cNvPr>
            <p:cNvSpPr/>
            <p:nvPr/>
          </p:nvSpPr>
          <p:spPr>
            <a:xfrm>
              <a:off x="785844" y="3324018"/>
              <a:ext cx="1720151" cy="369332"/>
            </a:xfrm>
            <a:prstGeom prst="rect">
              <a:avLst/>
            </a:prstGeom>
          </p:spPr>
          <p:txBody>
            <a:bodyPr wrap="none">
              <a:spAutoFit/>
            </a:bodyPr>
            <a:lstStyle/>
            <a:p>
              <a:r>
                <a:rPr lang="es-ES" dirty="0">
                  <a:solidFill>
                    <a:srgbClr val="000000"/>
                  </a:solidFill>
                  <a:latin typeface="Linux Libertine"/>
                </a:rPr>
                <a:t>OpenStreetMap</a:t>
              </a:r>
            </a:p>
          </p:txBody>
        </p:sp>
      </p:grpSp>
      <p:grpSp>
        <p:nvGrpSpPr>
          <p:cNvPr id="19" name="Grupo 18">
            <a:extLst>
              <a:ext uri="{FF2B5EF4-FFF2-40B4-BE49-F238E27FC236}">
                <a16:creationId xmlns="" xmlns:a16="http://schemas.microsoft.com/office/drawing/2014/main" id="{9D5240CE-2732-4FE2-8A2D-318702D0A556}"/>
              </a:ext>
            </a:extLst>
          </p:cNvPr>
          <p:cNvGrpSpPr/>
          <p:nvPr/>
        </p:nvGrpSpPr>
        <p:grpSpPr>
          <a:xfrm>
            <a:off x="5022878" y="1718323"/>
            <a:ext cx="2327564" cy="2456059"/>
            <a:chOff x="3133898" y="1163300"/>
            <a:chExt cx="2327564" cy="2456059"/>
          </a:xfrm>
        </p:grpSpPr>
        <p:pic>
          <p:nvPicPr>
            <p:cNvPr id="7" name="Imagen 6">
              <a:extLst>
                <a:ext uri="{FF2B5EF4-FFF2-40B4-BE49-F238E27FC236}">
                  <a16:creationId xmlns="" xmlns:a16="http://schemas.microsoft.com/office/drawing/2014/main" id="{79F45383-D8BF-4CB7-BD94-031E1DB58A6F}"/>
                </a:ext>
              </a:extLst>
            </p:cNvPr>
            <p:cNvPicPr>
              <a:picLocks noChangeAspect="1"/>
            </p:cNvPicPr>
            <p:nvPr/>
          </p:nvPicPr>
          <p:blipFill rotWithShape="1">
            <a:blip r:embed="rId5">
              <a:clrChange>
                <a:clrFrom>
                  <a:srgbClr val="000000"/>
                </a:clrFrom>
                <a:clrTo>
                  <a:srgbClr val="000000">
                    <a:alpha val="0"/>
                  </a:srgbClr>
                </a:clrTo>
              </a:clrChange>
            </a:blip>
            <a:srcRect l="7888" t="7811" r="6857" b="7779"/>
            <a:stretch/>
          </p:blipFill>
          <p:spPr>
            <a:xfrm>
              <a:off x="3133898" y="1163300"/>
              <a:ext cx="2327564" cy="1962286"/>
            </a:xfrm>
            <a:prstGeom prst="rect">
              <a:avLst/>
            </a:prstGeom>
          </p:spPr>
        </p:pic>
        <p:sp>
          <p:nvSpPr>
            <p:cNvPr id="13" name="Rectángulo 12">
              <a:extLst>
                <a:ext uri="{FF2B5EF4-FFF2-40B4-BE49-F238E27FC236}">
                  <a16:creationId xmlns="" xmlns:a16="http://schemas.microsoft.com/office/drawing/2014/main" id="{F63EA009-A665-4A20-9EB8-366596139AD5}"/>
                </a:ext>
              </a:extLst>
            </p:cNvPr>
            <p:cNvSpPr/>
            <p:nvPr/>
          </p:nvSpPr>
          <p:spPr>
            <a:xfrm>
              <a:off x="3579310" y="3250027"/>
              <a:ext cx="1436740" cy="369332"/>
            </a:xfrm>
            <a:prstGeom prst="rect">
              <a:avLst/>
            </a:prstGeom>
          </p:spPr>
          <p:txBody>
            <a:bodyPr wrap="none">
              <a:spAutoFit/>
            </a:bodyPr>
            <a:lstStyle/>
            <a:p>
              <a:pPr fontAlgn="base"/>
              <a:r>
                <a:rPr lang="ca-ES" b="1" dirty="0">
                  <a:solidFill>
                    <a:srgbClr val="CAE2A8"/>
                  </a:solidFill>
                  <a:latin typeface="Open Sans Bold"/>
                </a:rPr>
                <a:t>Vector Tiles</a:t>
              </a:r>
            </a:p>
          </p:txBody>
        </p:sp>
      </p:grpSp>
      <p:grpSp>
        <p:nvGrpSpPr>
          <p:cNvPr id="21" name="Grupo 20">
            <a:extLst>
              <a:ext uri="{FF2B5EF4-FFF2-40B4-BE49-F238E27FC236}">
                <a16:creationId xmlns="" xmlns:a16="http://schemas.microsoft.com/office/drawing/2014/main" id="{10EEEEB7-D102-42EE-A29D-2C53D04A2E97}"/>
              </a:ext>
            </a:extLst>
          </p:cNvPr>
          <p:cNvGrpSpPr/>
          <p:nvPr/>
        </p:nvGrpSpPr>
        <p:grpSpPr>
          <a:xfrm>
            <a:off x="2014451" y="4753270"/>
            <a:ext cx="2708947" cy="1329800"/>
            <a:chOff x="490450" y="4578322"/>
            <a:chExt cx="2708947" cy="1329800"/>
          </a:xfrm>
        </p:grpSpPr>
        <p:pic>
          <p:nvPicPr>
            <p:cNvPr id="11" name="Imagen 10">
              <a:extLst>
                <a:ext uri="{FF2B5EF4-FFF2-40B4-BE49-F238E27FC236}">
                  <a16:creationId xmlns="" xmlns:a16="http://schemas.microsoft.com/office/drawing/2014/main" id="{0FFF7958-EE0C-4FA6-B762-0585C9BD0CF4}"/>
                </a:ext>
              </a:extLst>
            </p:cNvPr>
            <p:cNvPicPr>
              <a:picLocks noChangeAspect="1"/>
            </p:cNvPicPr>
            <p:nvPr/>
          </p:nvPicPr>
          <p:blipFill rotWithShape="1">
            <a:blip r:embed="rId6"/>
            <a:srcRect l="4636" t="42160" r="40727" b="25721"/>
            <a:stretch/>
          </p:blipFill>
          <p:spPr>
            <a:xfrm>
              <a:off x="539825" y="4578322"/>
              <a:ext cx="2610197" cy="916392"/>
            </a:xfrm>
            <a:prstGeom prst="rect">
              <a:avLst/>
            </a:prstGeom>
          </p:spPr>
        </p:pic>
        <p:sp>
          <p:nvSpPr>
            <p:cNvPr id="15" name="Rectángulo 14">
              <a:extLst>
                <a:ext uri="{FF2B5EF4-FFF2-40B4-BE49-F238E27FC236}">
                  <a16:creationId xmlns="" xmlns:a16="http://schemas.microsoft.com/office/drawing/2014/main" id="{B9AB3DEA-A0BF-43FB-A431-DD1CD6816FB5}"/>
                </a:ext>
              </a:extLst>
            </p:cNvPr>
            <p:cNvSpPr/>
            <p:nvPr/>
          </p:nvSpPr>
          <p:spPr>
            <a:xfrm>
              <a:off x="490450" y="5631123"/>
              <a:ext cx="2708947" cy="276999"/>
            </a:xfrm>
            <a:prstGeom prst="rect">
              <a:avLst/>
            </a:prstGeom>
          </p:spPr>
          <p:txBody>
            <a:bodyPr wrap="none">
              <a:spAutoFit/>
            </a:bodyPr>
            <a:lstStyle/>
            <a:p>
              <a:r>
                <a:rPr lang="en-US" sz="1200" b="1">
                  <a:solidFill>
                    <a:srgbClr val="212121"/>
                  </a:solidFill>
                  <a:latin typeface="Roboto"/>
                </a:rPr>
                <a:t>General Transit Feed Specification</a:t>
              </a:r>
              <a:endParaRPr lang="en-US" sz="1200" b="1"/>
            </a:p>
          </p:txBody>
        </p:sp>
      </p:grpSp>
      <p:pic>
        <p:nvPicPr>
          <p:cNvPr id="16" name="Imagen 15">
            <a:extLst>
              <a:ext uri="{FF2B5EF4-FFF2-40B4-BE49-F238E27FC236}">
                <a16:creationId xmlns="" xmlns:a16="http://schemas.microsoft.com/office/drawing/2014/main" id="{E8F33ED2-7FA1-4AC0-9A3F-D87393EEE93C}"/>
              </a:ext>
            </a:extLst>
          </p:cNvPr>
          <p:cNvPicPr>
            <a:picLocks noChangeAspect="1"/>
          </p:cNvPicPr>
          <p:nvPr/>
        </p:nvPicPr>
        <p:blipFill>
          <a:blip r:embed="rId7"/>
          <a:stretch>
            <a:fillRect/>
          </a:stretch>
        </p:blipFill>
        <p:spPr>
          <a:xfrm>
            <a:off x="5470528" y="4568756"/>
            <a:ext cx="1698828" cy="1698828"/>
          </a:xfrm>
          <a:prstGeom prst="rect">
            <a:avLst/>
          </a:prstGeom>
        </p:spPr>
      </p:pic>
      <p:pic>
        <p:nvPicPr>
          <p:cNvPr id="18" name="Imagen 17">
            <a:extLst>
              <a:ext uri="{FF2B5EF4-FFF2-40B4-BE49-F238E27FC236}">
                <a16:creationId xmlns="" xmlns:a16="http://schemas.microsoft.com/office/drawing/2014/main" id="{09064508-25F4-4772-9783-9D49E420EFEA}"/>
              </a:ext>
            </a:extLst>
          </p:cNvPr>
          <p:cNvPicPr>
            <a:picLocks noChangeAspect="1"/>
          </p:cNvPicPr>
          <p:nvPr/>
        </p:nvPicPr>
        <p:blipFill>
          <a:blip r:embed="rId8"/>
          <a:stretch>
            <a:fillRect/>
          </a:stretch>
        </p:blipFill>
        <p:spPr>
          <a:xfrm>
            <a:off x="7916487" y="4742430"/>
            <a:ext cx="2047702" cy="1351483"/>
          </a:xfrm>
          <a:prstGeom prst="rect">
            <a:avLst/>
          </a:prstGeom>
        </p:spPr>
      </p:pic>
      <p:pic>
        <p:nvPicPr>
          <p:cNvPr id="23" name="Imagen 22">
            <a:extLst>
              <a:ext uri="{FF2B5EF4-FFF2-40B4-BE49-F238E27FC236}">
                <a16:creationId xmlns="" xmlns:a16="http://schemas.microsoft.com/office/drawing/2014/main" id="{2E7E9430-5841-49A6-86AA-633D131D934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8651" t="7939" r="18240" b="19235"/>
          <a:stretch/>
        </p:blipFill>
        <p:spPr>
          <a:xfrm>
            <a:off x="399213" y="738949"/>
            <a:ext cx="467951" cy="540000"/>
          </a:xfrm>
          <a:prstGeom prst="rect">
            <a:avLst/>
          </a:prstGeom>
        </p:spPr>
      </p:pic>
      <p:sp>
        <p:nvSpPr>
          <p:cNvPr id="17" name="Title 1">
            <a:extLst>
              <a:ext uri="{FF2B5EF4-FFF2-40B4-BE49-F238E27FC236}">
                <a16:creationId xmlns="" xmlns:a16="http://schemas.microsoft.com/office/drawing/2014/main" id="{7D905990-3AEF-4CDF-BE05-6D3229A5E682}"/>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a:solidFill>
                  <a:schemeClr val="bg1">
                    <a:lumMod val="75000"/>
                  </a:schemeClr>
                </a:solidFill>
              </a:rPr>
              <a:t>Reptes i objectius del Hackató</a:t>
            </a:r>
          </a:p>
        </p:txBody>
      </p:sp>
    </p:spTree>
    <p:extLst>
      <p:ext uri="{BB962C8B-B14F-4D97-AF65-F5344CB8AC3E}">
        <p14:creationId xmlns:p14="http://schemas.microsoft.com/office/powerpoint/2010/main" val="3282220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 xmlns:a16="http://schemas.microsoft.com/office/drawing/2014/main" id="{2C0AA1A8-6327-406A-BFDC-C26E011EAAC4}"/>
              </a:ext>
            </a:extLst>
          </p:cNvPr>
          <p:cNvSpPr>
            <a:spLocks noGrp="1"/>
          </p:cNvSpPr>
          <p:nvPr>
            <p:ph type="sldNum" sz="quarter" idx="12"/>
          </p:nvPr>
        </p:nvSpPr>
        <p:spPr/>
        <p:txBody>
          <a:bodyPr/>
          <a:lstStyle/>
          <a:p>
            <a:fld id="{D784AC50-637B-4A00-A9AB-D47E6A385C1D}" type="slidenum">
              <a:rPr lang="ca-ES" smtClean="0"/>
              <a:pPr/>
              <a:t>2</a:t>
            </a:fld>
            <a:endParaRPr lang="ca-ES" dirty="0"/>
          </a:p>
        </p:txBody>
      </p:sp>
      <p:sp>
        <p:nvSpPr>
          <p:cNvPr id="5" name="Title 1">
            <a:extLst>
              <a:ext uri="{FF2B5EF4-FFF2-40B4-BE49-F238E27FC236}">
                <a16:creationId xmlns="" xmlns:a16="http://schemas.microsoft.com/office/drawing/2014/main" id="{E4399D76-4973-48FD-8963-9C0E4D44AD38}"/>
              </a:ext>
            </a:extLst>
          </p:cNvPr>
          <p:cNvSpPr txBox="1">
            <a:spLocks/>
          </p:cNvSpPr>
          <p:nvPr/>
        </p:nvSpPr>
        <p:spPr>
          <a:xfrm>
            <a:off x="1106168" y="1740023"/>
            <a:ext cx="10890383" cy="1351520"/>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Clr>
                <a:schemeClr val="tx1"/>
              </a:buClr>
              <a:buFont typeface="Arial" panose="020B0604020202020204" pitchFamily="34" charset="0"/>
              <a:buChar char="•"/>
            </a:pPr>
            <a:r>
              <a:rPr lang="ca-ES" sz="2500" dirty="0"/>
              <a:t>Què tenim actualment?</a:t>
            </a:r>
          </a:p>
          <a:p>
            <a:pPr marL="342900" indent="-342900" algn="l">
              <a:lnSpc>
                <a:spcPct val="150000"/>
              </a:lnSpc>
              <a:buClr>
                <a:schemeClr val="tx1"/>
              </a:buClr>
              <a:buFont typeface="Arial" panose="020B0604020202020204" pitchFamily="34" charset="0"/>
              <a:buChar char="•"/>
            </a:pPr>
            <a:r>
              <a:rPr lang="ca-ES" sz="2500" dirty="0"/>
              <a:t>Reptes i objectius</a:t>
            </a:r>
            <a:endParaRPr lang="ca-ES" sz="1800" dirty="0"/>
          </a:p>
        </p:txBody>
      </p:sp>
      <p:sp>
        <p:nvSpPr>
          <p:cNvPr id="8" name="Title 1">
            <a:extLst>
              <a:ext uri="{FF2B5EF4-FFF2-40B4-BE49-F238E27FC236}">
                <a16:creationId xmlns="" xmlns:a16="http://schemas.microsoft.com/office/drawing/2014/main" id="{A14C7B29-F55E-4262-862D-9A899FE352DC}"/>
              </a:ext>
            </a:extLst>
          </p:cNvPr>
          <p:cNvSpPr txBox="1">
            <a:spLocks/>
          </p:cNvSpPr>
          <p:nvPr/>
        </p:nvSpPr>
        <p:spPr>
          <a:xfrm>
            <a:off x="331788" y="564881"/>
            <a:ext cx="3366181" cy="89608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a-ES" sz="4000" b="1" dirty="0">
                <a:solidFill>
                  <a:srgbClr val="008080"/>
                </a:solidFill>
              </a:rPr>
              <a:t>Índex</a:t>
            </a:r>
          </a:p>
        </p:txBody>
      </p:sp>
    </p:spTree>
    <p:extLst>
      <p:ext uri="{BB962C8B-B14F-4D97-AF65-F5344CB8AC3E}">
        <p14:creationId xmlns:p14="http://schemas.microsoft.com/office/powerpoint/2010/main" val="263829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7737BF67-C870-4C2E-B442-79EF8B1CF3B9}"/>
              </a:ext>
            </a:extLst>
          </p:cNvPr>
          <p:cNvSpPr txBox="1">
            <a:spLocks/>
          </p:cNvSpPr>
          <p:nvPr/>
        </p:nvSpPr>
        <p:spPr>
          <a:xfrm>
            <a:off x="807636" y="1736867"/>
            <a:ext cx="10649753" cy="131113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a-ES" altLang="ko-KR" sz="5400" b="1" dirty="0"/>
              <a:t>Gràcies per la vostra atenció</a:t>
            </a:r>
            <a:endParaRPr lang="ca-ES" sz="5400" b="1" dirty="0">
              <a:solidFill>
                <a:schemeClr val="bg1"/>
              </a:solidFill>
            </a:endParaRPr>
          </a:p>
        </p:txBody>
      </p:sp>
      <p:pic>
        <p:nvPicPr>
          <p:cNvPr id="1026" name="Picture 2" descr="https://www.atm.cat/web/assets/corporatiu/atm_b.jpg">
            <a:extLst>
              <a:ext uri="{FF2B5EF4-FFF2-40B4-BE49-F238E27FC236}">
                <a16:creationId xmlns="" xmlns:a16="http://schemas.microsoft.com/office/drawing/2014/main" id="{94E9AEAA-C992-4F69-B9B7-7818389885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14670" y="3469575"/>
            <a:ext cx="4124926" cy="1288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697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8AD5E38C-E632-4F43-9618-ECB401DAEF5E}"/>
              </a:ext>
            </a:extLst>
          </p:cNvPr>
          <p:cNvSpPr txBox="1">
            <a:spLocks/>
          </p:cNvSpPr>
          <p:nvPr/>
        </p:nvSpPr>
        <p:spPr>
          <a:xfrm>
            <a:off x="331788" y="566738"/>
            <a:ext cx="10989928" cy="81729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4000" b="1" dirty="0">
                <a:solidFill>
                  <a:srgbClr val="008080"/>
                </a:solidFill>
              </a:rPr>
              <a:t>Què tenim actualment al web de l’ATM?</a:t>
            </a:r>
          </a:p>
        </p:txBody>
      </p:sp>
      <p:pic>
        <p:nvPicPr>
          <p:cNvPr id="2" name="Imagen 1">
            <a:extLst>
              <a:ext uri="{FF2B5EF4-FFF2-40B4-BE49-F238E27FC236}">
                <a16:creationId xmlns="" xmlns:a16="http://schemas.microsoft.com/office/drawing/2014/main" id="{FD3F9B62-77DC-4A51-9DD9-7855CC408EF5}"/>
              </a:ext>
            </a:extLst>
          </p:cNvPr>
          <p:cNvPicPr>
            <a:picLocks noChangeAspect="1"/>
          </p:cNvPicPr>
          <p:nvPr/>
        </p:nvPicPr>
        <p:blipFill>
          <a:blip r:embed="rId2"/>
          <a:stretch>
            <a:fillRect/>
          </a:stretch>
        </p:blipFill>
        <p:spPr>
          <a:xfrm>
            <a:off x="522514" y="1257484"/>
            <a:ext cx="4800694" cy="5232216"/>
          </a:xfrm>
          <a:prstGeom prst="rect">
            <a:avLst/>
          </a:prstGeom>
        </p:spPr>
      </p:pic>
      <p:cxnSp>
        <p:nvCxnSpPr>
          <p:cNvPr id="6" name="Conector recto de flecha 5">
            <a:extLst>
              <a:ext uri="{FF2B5EF4-FFF2-40B4-BE49-F238E27FC236}">
                <a16:creationId xmlns="" xmlns:a16="http://schemas.microsoft.com/office/drawing/2014/main" id="{5AF86DA7-C514-461A-8678-572D352156D5}"/>
              </a:ext>
            </a:extLst>
          </p:cNvPr>
          <p:cNvCxnSpPr/>
          <p:nvPr/>
        </p:nvCxnSpPr>
        <p:spPr>
          <a:xfrm>
            <a:off x="5513934" y="3495614"/>
            <a:ext cx="47897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ángulo: esquinas redondeadas 6">
            <a:extLst>
              <a:ext uri="{FF2B5EF4-FFF2-40B4-BE49-F238E27FC236}">
                <a16:creationId xmlns="" xmlns:a16="http://schemas.microsoft.com/office/drawing/2014/main" id="{1F055B2D-1020-4AF0-87CA-759EBC0D8522}"/>
              </a:ext>
            </a:extLst>
          </p:cNvPr>
          <p:cNvSpPr/>
          <p:nvPr/>
        </p:nvSpPr>
        <p:spPr>
          <a:xfrm>
            <a:off x="1780134" y="2307770"/>
            <a:ext cx="3733800" cy="2825894"/>
          </a:xfrm>
          <a:prstGeom prst="roundRect">
            <a:avLst>
              <a:gd name="adj" fmla="val 3380"/>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cxnSp>
        <p:nvCxnSpPr>
          <p:cNvPr id="8" name="Conector recto de flecha 7">
            <a:extLst>
              <a:ext uri="{FF2B5EF4-FFF2-40B4-BE49-F238E27FC236}">
                <a16:creationId xmlns="" xmlns:a16="http://schemas.microsoft.com/office/drawing/2014/main" id="{75CF00A6-DF88-488B-A959-791B5B15344B}"/>
              </a:ext>
            </a:extLst>
          </p:cNvPr>
          <p:cNvCxnSpPr>
            <a:cxnSpLocks/>
          </p:cNvCxnSpPr>
          <p:nvPr/>
        </p:nvCxnSpPr>
        <p:spPr>
          <a:xfrm>
            <a:off x="3900286" y="5872802"/>
            <a:ext cx="418523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 xmlns:a16="http://schemas.microsoft.com/office/drawing/2014/main" id="{1F46995F-E075-4402-B5EB-427AF7DCC93F}"/>
              </a:ext>
            </a:extLst>
          </p:cNvPr>
          <p:cNvCxnSpPr>
            <a:cxnSpLocks/>
          </p:cNvCxnSpPr>
          <p:nvPr/>
        </p:nvCxnSpPr>
        <p:spPr>
          <a:xfrm>
            <a:off x="5100276" y="2155369"/>
            <a:ext cx="2976924"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 xmlns:a16="http://schemas.microsoft.com/office/drawing/2014/main" id="{66CD18EF-8FBA-4426-B73A-B77B5FC48AD8}"/>
              </a:ext>
            </a:extLst>
          </p:cNvPr>
          <p:cNvSpPr txBox="1">
            <a:spLocks/>
          </p:cNvSpPr>
          <p:nvPr/>
        </p:nvSpPr>
        <p:spPr>
          <a:xfrm>
            <a:off x="8295552" y="1815967"/>
            <a:ext cx="2378610"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500" b="1" dirty="0"/>
              <a:t>Descàrrega plànol</a:t>
            </a:r>
            <a:endParaRPr lang="ca-ES" sz="1800" b="1" dirty="0"/>
          </a:p>
        </p:txBody>
      </p:sp>
      <p:sp>
        <p:nvSpPr>
          <p:cNvPr id="13" name="Title 1">
            <a:extLst>
              <a:ext uri="{FF2B5EF4-FFF2-40B4-BE49-F238E27FC236}">
                <a16:creationId xmlns="" xmlns:a16="http://schemas.microsoft.com/office/drawing/2014/main" id="{A143ADD5-2D5D-4260-8B26-EA69975325F4}"/>
              </a:ext>
            </a:extLst>
          </p:cNvPr>
          <p:cNvSpPr txBox="1">
            <a:spLocks/>
          </p:cNvSpPr>
          <p:nvPr/>
        </p:nvSpPr>
        <p:spPr>
          <a:xfrm>
            <a:off x="8233982" y="5533400"/>
            <a:ext cx="2378610"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500" b="1" dirty="0"/>
              <a:t>Descàrrega plànol</a:t>
            </a:r>
            <a:endParaRPr lang="ca-ES" sz="1800" b="1" dirty="0"/>
          </a:p>
        </p:txBody>
      </p:sp>
      <p:sp>
        <p:nvSpPr>
          <p:cNvPr id="14" name="Title 1">
            <a:extLst>
              <a:ext uri="{FF2B5EF4-FFF2-40B4-BE49-F238E27FC236}">
                <a16:creationId xmlns="" xmlns:a16="http://schemas.microsoft.com/office/drawing/2014/main" id="{2398E13B-4A39-45D3-9775-751C66BE89F2}"/>
              </a:ext>
            </a:extLst>
          </p:cNvPr>
          <p:cNvSpPr txBox="1">
            <a:spLocks/>
          </p:cNvSpPr>
          <p:nvPr/>
        </p:nvSpPr>
        <p:spPr>
          <a:xfrm>
            <a:off x="5992905" y="3145328"/>
            <a:ext cx="2378610"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500" b="1" dirty="0"/>
              <a:t>Zona “interactiva”</a:t>
            </a:r>
            <a:endParaRPr lang="ca-ES" sz="1800" b="1" dirty="0"/>
          </a:p>
        </p:txBody>
      </p:sp>
      <p:cxnSp>
        <p:nvCxnSpPr>
          <p:cNvPr id="15" name="Conector recto de flecha 14">
            <a:extLst>
              <a:ext uri="{FF2B5EF4-FFF2-40B4-BE49-F238E27FC236}">
                <a16:creationId xmlns="" xmlns:a16="http://schemas.microsoft.com/office/drawing/2014/main" id="{1556EE57-2CDB-403C-BE9C-87B772A8D0C2}"/>
              </a:ext>
            </a:extLst>
          </p:cNvPr>
          <p:cNvCxnSpPr>
            <a:cxnSpLocks/>
          </p:cNvCxnSpPr>
          <p:nvPr/>
        </p:nvCxnSpPr>
        <p:spPr>
          <a:xfrm>
            <a:off x="3021199" y="5236027"/>
            <a:ext cx="505600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 xmlns:a16="http://schemas.microsoft.com/office/drawing/2014/main" id="{57BF01F1-A4AE-4CB5-8B09-E7F132CC8E4A}"/>
              </a:ext>
            </a:extLst>
          </p:cNvPr>
          <p:cNvSpPr txBox="1">
            <a:spLocks/>
          </p:cNvSpPr>
          <p:nvPr/>
        </p:nvSpPr>
        <p:spPr>
          <a:xfrm>
            <a:off x="8225658" y="4814089"/>
            <a:ext cx="2378610"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500" b="1" dirty="0"/>
              <a:t>Descàrrega plànol</a:t>
            </a:r>
            <a:endParaRPr lang="ca-ES" sz="1800" b="1" dirty="0"/>
          </a:p>
        </p:txBody>
      </p:sp>
      <p:sp>
        <p:nvSpPr>
          <p:cNvPr id="18" name="Title 1">
            <a:extLst>
              <a:ext uri="{FF2B5EF4-FFF2-40B4-BE49-F238E27FC236}">
                <a16:creationId xmlns="" xmlns:a16="http://schemas.microsoft.com/office/drawing/2014/main" id="{6E13E5E5-58DD-444A-8894-ED9345CB9A5E}"/>
              </a:ext>
            </a:extLst>
          </p:cNvPr>
          <p:cNvSpPr txBox="1">
            <a:spLocks/>
          </p:cNvSpPr>
          <p:nvPr/>
        </p:nvSpPr>
        <p:spPr>
          <a:xfrm>
            <a:off x="8371515" y="2182513"/>
            <a:ext cx="2378610"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000" dirty="0"/>
              <a:t>(primer corona)</a:t>
            </a:r>
            <a:endParaRPr lang="ca-ES" sz="1600" dirty="0"/>
          </a:p>
        </p:txBody>
      </p:sp>
      <p:sp>
        <p:nvSpPr>
          <p:cNvPr id="19" name="Title 1">
            <a:extLst>
              <a:ext uri="{FF2B5EF4-FFF2-40B4-BE49-F238E27FC236}">
                <a16:creationId xmlns="" xmlns:a16="http://schemas.microsoft.com/office/drawing/2014/main" id="{01C6101A-FB6C-4281-B33D-39EFDFA0DF43}"/>
              </a:ext>
            </a:extLst>
          </p:cNvPr>
          <p:cNvSpPr txBox="1">
            <a:spLocks/>
          </p:cNvSpPr>
          <p:nvPr/>
        </p:nvSpPr>
        <p:spPr>
          <a:xfrm>
            <a:off x="8379839" y="5872801"/>
            <a:ext cx="2378610"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000" dirty="0"/>
              <a:t>(primer corona)</a:t>
            </a:r>
            <a:endParaRPr lang="ca-ES" sz="1600" dirty="0"/>
          </a:p>
        </p:txBody>
      </p:sp>
      <p:sp>
        <p:nvSpPr>
          <p:cNvPr id="20" name="Title 1">
            <a:extLst>
              <a:ext uri="{FF2B5EF4-FFF2-40B4-BE49-F238E27FC236}">
                <a16:creationId xmlns="" xmlns:a16="http://schemas.microsoft.com/office/drawing/2014/main" id="{5309DD8F-7CF3-46FC-B7B2-75EA7F4A4D99}"/>
              </a:ext>
            </a:extLst>
          </p:cNvPr>
          <p:cNvSpPr txBox="1">
            <a:spLocks/>
          </p:cNvSpPr>
          <p:nvPr/>
        </p:nvSpPr>
        <p:spPr>
          <a:xfrm>
            <a:off x="8379838" y="5153490"/>
            <a:ext cx="2941877"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000" dirty="0"/>
              <a:t>(tota la xarxa ferroviària)</a:t>
            </a:r>
            <a:endParaRPr lang="ca-ES" sz="1600" dirty="0"/>
          </a:p>
        </p:txBody>
      </p:sp>
    </p:spTree>
    <p:extLst>
      <p:ext uri="{BB962C8B-B14F-4D97-AF65-F5344CB8AC3E}">
        <p14:creationId xmlns:p14="http://schemas.microsoft.com/office/powerpoint/2010/main" val="1745982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8AD5E38C-E632-4F43-9618-ECB401DAEF5E}"/>
              </a:ext>
            </a:extLst>
          </p:cNvPr>
          <p:cNvSpPr txBox="1">
            <a:spLocks/>
          </p:cNvSpPr>
          <p:nvPr/>
        </p:nvSpPr>
        <p:spPr>
          <a:xfrm>
            <a:off x="331788" y="566738"/>
            <a:ext cx="10989928" cy="81729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4000" b="1" dirty="0">
                <a:solidFill>
                  <a:srgbClr val="008080"/>
                </a:solidFill>
              </a:rPr>
              <a:t>Plànols en format PDF (paper)</a:t>
            </a:r>
          </a:p>
        </p:txBody>
      </p:sp>
      <p:sp>
        <p:nvSpPr>
          <p:cNvPr id="16" name="Title 1">
            <a:extLst>
              <a:ext uri="{FF2B5EF4-FFF2-40B4-BE49-F238E27FC236}">
                <a16:creationId xmlns="" xmlns:a16="http://schemas.microsoft.com/office/drawing/2014/main" id="{A228D593-58BB-4555-9DCC-FE3A4458CB3A}"/>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a:solidFill>
                  <a:schemeClr val="bg1">
                    <a:lumMod val="75000"/>
                  </a:schemeClr>
                </a:solidFill>
              </a:rPr>
              <a:t>Què tenim actualment?</a:t>
            </a:r>
          </a:p>
        </p:txBody>
      </p:sp>
      <p:pic>
        <p:nvPicPr>
          <p:cNvPr id="3" name="Imagen 2">
            <a:extLst>
              <a:ext uri="{FF2B5EF4-FFF2-40B4-BE49-F238E27FC236}">
                <a16:creationId xmlns="" xmlns:a16="http://schemas.microsoft.com/office/drawing/2014/main" id="{D5CB1BE6-8940-41CA-B58B-0F3519D8F2BD}"/>
              </a:ext>
            </a:extLst>
          </p:cNvPr>
          <p:cNvPicPr>
            <a:picLocks noChangeAspect="1"/>
          </p:cNvPicPr>
          <p:nvPr/>
        </p:nvPicPr>
        <p:blipFill>
          <a:blip r:embed="rId2"/>
          <a:stretch>
            <a:fillRect/>
          </a:stretch>
        </p:blipFill>
        <p:spPr>
          <a:xfrm>
            <a:off x="215674" y="1844675"/>
            <a:ext cx="5851258" cy="4280354"/>
          </a:xfrm>
          <a:prstGeom prst="rect">
            <a:avLst/>
          </a:prstGeom>
        </p:spPr>
      </p:pic>
      <p:pic>
        <p:nvPicPr>
          <p:cNvPr id="5" name="Imagen 4">
            <a:extLst>
              <a:ext uri="{FF2B5EF4-FFF2-40B4-BE49-F238E27FC236}">
                <a16:creationId xmlns="" xmlns:a16="http://schemas.microsoft.com/office/drawing/2014/main" id="{37F3EF83-2048-4107-8F0C-0D64DA7B07B7}"/>
              </a:ext>
            </a:extLst>
          </p:cNvPr>
          <p:cNvPicPr>
            <a:picLocks noChangeAspect="1"/>
          </p:cNvPicPr>
          <p:nvPr/>
        </p:nvPicPr>
        <p:blipFill>
          <a:blip r:embed="rId3"/>
          <a:stretch>
            <a:fillRect/>
          </a:stretch>
        </p:blipFill>
        <p:spPr>
          <a:xfrm>
            <a:off x="6211260" y="1844675"/>
            <a:ext cx="5755017" cy="4280354"/>
          </a:xfrm>
          <a:prstGeom prst="rect">
            <a:avLst/>
          </a:prstGeom>
        </p:spPr>
      </p:pic>
      <p:sp>
        <p:nvSpPr>
          <p:cNvPr id="18" name="Title 1">
            <a:extLst>
              <a:ext uri="{FF2B5EF4-FFF2-40B4-BE49-F238E27FC236}">
                <a16:creationId xmlns="" xmlns:a16="http://schemas.microsoft.com/office/drawing/2014/main" id="{4FB1210F-E431-4578-8E77-0D1CB71EFF6C}"/>
              </a:ext>
            </a:extLst>
          </p:cNvPr>
          <p:cNvSpPr txBox="1">
            <a:spLocks/>
          </p:cNvSpPr>
          <p:nvPr/>
        </p:nvSpPr>
        <p:spPr>
          <a:xfrm>
            <a:off x="215674" y="1274953"/>
            <a:ext cx="5851258"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500" b="1" dirty="0"/>
              <a:t>Total la xarxa ferroviària integrada</a:t>
            </a:r>
            <a:endParaRPr lang="ca-ES" sz="1800" b="1" dirty="0"/>
          </a:p>
        </p:txBody>
      </p:sp>
      <p:sp>
        <p:nvSpPr>
          <p:cNvPr id="19" name="Title 1">
            <a:extLst>
              <a:ext uri="{FF2B5EF4-FFF2-40B4-BE49-F238E27FC236}">
                <a16:creationId xmlns="" xmlns:a16="http://schemas.microsoft.com/office/drawing/2014/main" id="{7C0E79E4-F1F1-41B8-924B-8B43BC2583FC}"/>
              </a:ext>
            </a:extLst>
          </p:cNvPr>
          <p:cNvSpPr txBox="1">
            <a:spLocks/>
          </p:cNvSpPr>
          <p:nvPr/>
        </p:nvSpPr>
        <p:spPr>
          <a:xfrm>
            <a:off x="6211260" y="1274952"/>
            <a:ext cx="5851258"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500" b="1" dirty="0"/>
              <a:t>Primera corona del STI</a:t>
            </a:r>
            <a:endParaRPr lang="ca-ES" sz="1800" b="1" dirty="0"/>
          </a:p>
        </p:txBody>
      </p:sp>
    </p:spTree>
    <p:extLst>
      <p:ext uri="{BB962C8B-B14F-4D97-AF65-F5344CB8AC3E}">
        <p14:creationId xmlns:p14="http://schemas.microsoft.com/office/powerpoint/2010/main" val="1445391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8AD5E38C-E632-4F43-9618-ECB401DAEF5E}"/>
              </a:ext>
            </a:extLst>
          </p:cNvPr>
          <p:cNvSpPr txBox="1">
            <a:spLocks/>
          </p:cNvSpPr>
          <p:nvPr/>
        </p:nvSpPr>
        <p:spPr>
          <a:xfrm>
            <a:off x="331788" y="566738"/>
            <a:ext cx="10989928" cy="81729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4000" b="1" dirty="0">
                <a:solidFill>
                  <a:srgbClr val="008080"/>
                </a:solidFill>
              </a:rPr>
              <a:t>Plànols en format PDF (paper)</a:t>
            </a:r>
          </a:p>
        </p:txBody>
      </p:sp>
      <p:sp>
        <p:nvSpPr>
          <p:cNvPr id="16" name="Title 1">
            <a:extLst>
              <a:ext uri="{FF2B5EF4-FFF2-40B4-BE49-F238E27FC236}">
                <a16:creationId xmlns="" xmlns:a16="http://schemas.microsoft.com/office/drawing/2014/main" id="{A228D593-58BB-4555-9DCC-FE3A4458CB3A}"/>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a:solidFill>
                  <a:schemeClr val="bg1">
                    <a:lumMod val="75000"/>
                  </a:schemeClr>
                </a:solidFill>
              </a:rPr>
              <a:t>Què tenim actualment?</a:t>
            </a:r>
          </a:p>
        </p:txBody>
      </p:sp>
      <p:pic>
        <p:nvPicPr>
          <p:cNvPr id="9" name="Imagen 8">
            <a:extLst>
              <a:ext uri="{FF2B5EF4-FFF2-40B4-BE49-F238E27FC236}">
                <a16:creationId xmlns="" xmlns:a16="http://schemas.microsoft.com/office/drawing/2014/main" id="{CE398D72-1302-4148-838A-03676A6A64CE}"/>
              </a:ext>
            </a:extLst>
          </p:cNvPr>
          <p:cNvPicPr>
            <a:picLocks noChangeAspect="1"/>
          </p:cNvPicPr>
          <p:nvPr/>
        </p:nvPicPr>
        <p:blipFill>
          <a:blip r:embed="rId2"/>
          <a:stretch>
            <a:fillRect/>
          </a:stretch>
        </p:blipFill>
        <p:spPr>
          <a:xfrm rot="21392257">
            <a:off x="419995" y="1506021"/>
            <a:ext cx="4131786" cy="3045911"/>
          </a:xfrm>
          <a:prstGeom prst="rect">
            <a:avLst/>
          </a:prstGeom>
        </p:spPr>
      </p:pic>
      <p:pic>
        <p:nvPicPr>
          <p:cNvPr id="2" name="Imagen 1">
            <a:extLst>
              <a:ext uri="{FF2B5EF4-FFF2-40B4-BE49-F238E27FC236}">
                <a16:creationId xmlns="" xmlns:a16="http://schemas.microsoft.com/office/drawing/2014/main" id="{807820EA-385E-413E-B662-F72EE0826BB2}"/>
              </a:ext>
            </a:extLst>
          </p:cNvPr>
          <p:cNvPicPr>
            <a:picLocks noChangeAspect="1"/>
          </p:cNvPicPr>
          <p:nvPr/>
        </p:nvPicPr>
        <p:blipFill>
          <a:blip r:embed="rId3"/>
          <a:stretch>
            <a:fillRect/>
          </a:stretch>
        </p:blipFill>
        <p:spPr>
          <a:xfrm>
            <a:off x="5009471" y="1409753"/>
            <a:ext cx="6943725" cy="4810125"/>
          </a:xfrm>
          <a:prstGeom prst="rect">
            <a:avLst/>
          </a:prstGeom>
        </p:spPr>
      </p:pic>
      <p:pic>
        <p:nvPicPr>
          <p:cNvPr id="2050" name="Picture 2" descr="https://www.tmb.cat/documents/20182/96078/Mapa+xarxa+de+metro/5b05ec8d-7346-469a-a0ae-210ee63bd87e?t=1510232080000">
            <a:extLst>
              <a:ext uri="{FF2B5EF4-FFF2-40B4-BE49-F238E27FC236}">
                <a16:creationId xmlns="" xmlns:a16="http://schemas.microsoft.com/office/drawing/2014/main" id="{3A9F86B8-27F0-4F7B-9F82-9ED1D09F1E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77122">
            <a:off x="937371" y="3079777"/>
            <a:ext cx="3844957" cy="278741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191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8AD5E38C-E632-4F43-9618-ECB401DAEF5E}"/>
              </a:ext>
            </a:extLst>
          </p:cNvPr>
          <p:cNvSpPr txBox="1">
            <a:spLocks/>
          </p:cNvSpPr>
          <p:nvPr/>
        </p:nvSpPr>
        <p:spPr>
          <a:xfrm>
            <a:off x="331788" y="566738"/>
            <a:ext cx="10989928" cy="81729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4000" b="1" dirty="0">
                <a:solidFill>
                  <a:srgbClr val="008080"/>
                </a:solidFill>
              </a:rPr>
              <a:t>Què tenim actualment al web de l’ATM?</a:t>
            </a:r>
          </a:p>
        </p:txBody>
      </p:sp>
      <p:pic>
        <p:nvPicPr>
          <p:cNvPr id="2" name="Imagen 1">
            <a:extLst>
              <a:ext uri="{FF2B5EF4-FFF2-40B4-BE49-F238E27FC236}">
                <a16:creationId xmlns="" xmlns:a16="http://schemas.microsoft.com/office/drawing/2014/main" id="{FD3F9B62-77DC-4A51-9DD9-7855CC408EF5}"/>
              </a:ext>
            </a:extLst>
          </p:cNvPr>
          <p:cNvPicPr>
            <a:picLocks noChangeAspect="1"/>
          </p:cNvPicPr>
          <p:nvPr/>
        </p:nvPicPr>
        <p:blipFill>
          <a:blip r:embed="rId2"/>
          <a:stretch>
            <a:fillRect/>
          </a:stretch>
        </p:blipFill>
        <p:spPr>
          <a:xfrm>
            <a:off x="522514" y="1257484"/>
            <a:ext cx="4800694" cy="5232216"/>
          </a:xfrm>
          <a:prstGeom prst="rect">
            <a:avLst/>
          </a:prstGeom>
        </p:spPr>
      </p:pic>
      <p:cxnSp>
        <p:nvCxnSpPr>
          <p:cNvPr id="6" name="Conector recto de flecha 5">
            <a:extLst>
              <a:ext uri="{FF2B5EF4-FFF2-40B4-BE49-F238E27FC236}">
                <a16:creationId xmlns="" xmlns:a16="http://schemas.microsoft.com/office/drawing/2014/main" id="{5AF86DA7-C514-461A-8678-572D352156D5}"/>
              </a:ext>
            </a:extLst>
          </p:cNvPr>
          <p:cNvCxnSpPr/>
          <p:nvPr/>
        </p:nvCxnSpPr>
        <p:spPr>
          <a:xfrm>
            <a:off x="5513934" y="3495614"/>
            <a:ext cx="47897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ángulo: esquinas redondeadas 6">
            <a:extLst>
              <a:ext uri="{FF2B5EF4-FFF2-40B4-BE49-F238E27FC236}">
                <a16:creationId xmlns="" xmlns:a16="http://schemas.microsoft.com/office/drawing/2014/main" id="{1F055B2D-1020-4AF0-87CA-759EBC0D8522}"/>
              </a:ext>
            </a:extLst>
          </p:cNvPr>
          <p:cNvSpPr/>
          <p:nvPr/>
        </p:nvSpPr>
        <p:spPr>
          <a:xfrm>
            <a:off x="1780134" y="2307770"/>
            <a:ext cx="3733800" cy="2825894"/>
          </a:xfrm>
          <a:prstGeom prst="roundRect">
            <a:avLst>
              <a:gd name="adj" fmla="val 3380"/>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4" name="Title 1">
            <a:extLst>
              <a:ext uri="{FF2B5EF4-FFF2-40B4-BE49-F238E27FC236}">
                <a16:creationId xmlns="" xmlns:a16="http://schemas.microsoft.com/office/drawing/2014/main" id="{2398E13B-4A39-45D3-9775-751C66BE89F2}"/>
              </a:ext>
            </a:extLst>
          </p:cNvPr>
          <p:cNvSpPr txBox="1">
            <a:spLocks/>
          </p:cNvSpPr>
          <p:nvPr/>
        </p:nvSpPr>
        <p:spPr>
          <a:xfrm>
            <a:off x="5992905" y="3145328"/>
            <a:ext cx="2378610"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500" b="1" dirty="0"/>
              <a:t>Zona “interactiva”</a:t>
            </a:r>
            <a:endParaRPr lang="ca-ES" sz="1800" b="1" dirty="0"/>
          </a:p>
        </p:txBody>
      </p:sp>
    </p:spTree>
    <p:extLst>
      <p:ext uri="{BB962C8B-B14F-4D97-AF65-F5344CB8AC3E}">
        <p14:creationId xmlns:p14="http://schemas.microsoft.com/office/powerpoint/2010/main" val="2579944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8AD5E38C-E632-4F43-9618-ECB401DAEF5E}"/>
              </a:ext>
            </a:extLst>
          </p:cNvPr>
          <p:cNvSpPr txBox="1">
            <a:spLocks/>
          </p:cNvSpPr>
          <p:nvPr/>
        </p:nvSpPr>
        <p:spPr>
          <a:xfrm>
            <a:off x="331788" y="566738"/>
            <a:ext cx="10989928" cy="81729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4000" b="1" dirty="0">
                <a:solidFill>
                  <a:srgbClr val="008080"/>
                </a:solidFill>
              </a:rPr>
              <a:t>Plànol interactiu</a:t>
            </a:r>
          </a:p>
        </p:txBody>
      </p:sp>
      <p:sp>
        <p:nvSpPr>
          <p:cNvPr id="16" name="Title 1">
            <a:extLst>
              <a:ext uri="{FF2B5EF4-FFF2-40B4-BE49-F238E27FC236}">
                <a16:creationId xmlns="" xmlns:a16="http://schemas.microsoft.com/office/drawing/2014/main" id="{A228D593-58BB-4555-9DCC-FE3A4458CB3A}"/>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a:solidFill>
                  <a:schemeClr val="bg1">
                    <a:lumMod val="75000"/>
                  </a:schemeClr>
                </a:solidFill>
              </a:rPr>
              <a:t>Què tenim actualment?</a:t>
            </a:r>
          </a:p>
        </p:txBody>
      </p:sp>
      <p:pic>
        <p:nvPicPr>
          <p:cNvPr id="2" name="Imagen 1">
            <a:extLst>
              <a:ext uri="{FF2B5EF4-FFF2-40B4-BE49-F238E27FC236}">
                <a16:creationId xmlns="" xmlns:a16="http://schemas.microsoft.com/office/drawing/2014/main" id="{8B3B8B15-5442-4A66-85B6-472EFA1B8DA1}"/>
              </a:ext>
            </a:extLst>
          </p:cNvPr>
          <p:cNvPicPr>
            <a:picLocks noChangeAspect="1"/>
          </p:cNvPicPr>
          <p:nvPr/>
        </p:nvPicPr>
        <p:blipFill rotWithShape="1">
          <a:blip r:embed="rId2"/>
          <a:srcRect t="8264"/>
          <a:stretch/>
        </p:blipFill>
        <p:spPr>
          <a:xfrm>
            <a:off x="6062831" y="1516342"/>
            <a:ext cx="5765125" cy="4920018"/>
          </a:xfrm>
          <a:prstGeom prst="rect">
            <a:avLst/>
          </a:prstGeom>
        </p:spPr>
      </p:pic>
      <p:sp>
        <p:nvSpPr>
          <p:cNvPr id="9" name="Title 1">
            <a:extLst>
              <a:ext uri="{FF2B5EF4-FFF2-40B4-BE49-F238E27FC236}">
                <a16:creationId xmlns="" xmlns:a16="http://schemas.microsoft.com/office/drawing/2014/main" id="{55B9A818-6941-4C11-9E51-A7061372E7FD}"/>
              </a:ext>
            </a:extLst>
          </p:cNvPr>
          <p:cNvSpPr txBox="1">
            <a:spLocks/>
          </p:cNvSpPr>
          <p:nvPr/>
        </p:nvSpPr>
        <p:spPr>
          <a:xfrm>
            <a:off x="370555" y="975386"/>
            <a:ext cx="5851258"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500" b="1" dirty="0"/>
              <a:t>Zoom sobre el plànol</a:t>
            </a:r>
            <a:endParaRPr lang="ca-ES" sz="1800" b="1" dirty="0"/>
          </a:p>
        </p:txBody>
      </p:sp>
      <p:pic>
        <p:nvPicPr>
          <p:cNvPr id="3" name="Imagen 2">
            <a:extLst>
              <a:ext uri="{FF2B5EF4-FFF2-40B4-BE49-F238E27FC236}">
                <a16:creationId xmlns="" xmlns:a16="http://schemas.microsoft.com/office/drawing/2014/main" id="{EE760B6B-AD68-4E21-AEE8-931AFF562215}"/>
              </a:ext>
            </a:extLst>
          </p:cNvPr>
          <p:cNvPicPr>
            <a:picLocks noChangeAspect="1"/>
          </p:cNvPicPr>
          <p:nvPr/>
        </p:nvPicPr>
        <p:blipFill>
          <a:blip r:embed="rId3"/>
          <a:stretch>
            <a:fillRect/>
          </a:stretch>
        </p:blipFill>
        <p:spPr>
          <a:xfrm>
            <a:off x="179387" y="1549001"/>
            <a:ext cx="5891516" cy="4973358"/>
          </a:xfrm>
          <a:prstGeom prst="rect">
            <a:avLst/>
          </a:prstGeom>
        </p:spPr>
      </p:pic>
    </p:spTree>
    <p:extLst>
      <p:ext uri="{BB962C8B-B14F-4D97-AF65-F5344CB8AC3E}">
        <p14:creationId xmlns:p14="http://schemas.microsoft.com/office/powerpoint/2010/main" val="357936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8AD5E38C-E632-4F43-9618-ECB401DAEF5E}"/>
              </a:ext>
            </a:extLst>
          </p:cNvPr>
          <p:cNvSpPr txBox="1">
            <a:spLocks/>
          </p:cNvSpPr>
          <p:nvPr/>
        </p:nvSpPr>
        <p:spPr>
          <a:xfrm>
            <a:off x="331788" y="566738"/>
            <a:ext cx="10989928" cy="81729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4000" b="1" dirty="0">
                <a:solidFill>
                  <a:srgbClr val="008080"/>
                </a:solidFill>
              </a:rPr>
              <a:t>Plànol interactiu</a:t>
            </a:r>
          </a:p>
        </p:txBody>
      </p:sp>
      <p:sp>
        <p:nvSpPr>
          <p:cNvPr id="16" name="Title 1">
            <a:extLst>
              <a:ext uri="{FF2B5EF4-FFF2-40B4-BE49-F238E27FC236}">
                <a16:creationId xmlns="" xmlns:a16="http://schemas.microsoft.com/office/drawing/2014/main" id="{A228D593-58BB-4555-9DCC-FE3A4458CB3A}"/>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a:solidFill>
                  <a:schemeClr val="bg1">
                    <a:lumMod val="75000"/>
                  </a:schemeClr>
                </a:solidFill>
              </a:rPr>
              <a:t>Què tenim actualment?</a:t>
            </a:r>
          </a:p>
        </p:txBody>
      </p:sp>
      <p:pic>
        <p:nvPicPr>
          <p:cNvPr id="2" name="Imagen 1">
            <a:extLst>
              <a:ext uri="{FF2B5EF4-FFF2-40B4-BE49-F238E27FC236}">
                <a16:creationId xmlns="" xmlns:a16="http://schemas.microsoft.com/office/drawing/2014/main" id="{8B3B8B15-5442-4A66-85B6-472EFA1B8DA1}"/>
              </a:ext>
            </a:extLst>
          </p:cNvPr>
          <p:cNvPicPr>
            <a:picLocks noChangeAspect="1"/>
          </p:cNvPicPr>
          <p:nvPr/>
        </p:nvPicPr>
        <p:blipFill rotWithShape="1">
          <a:blip r:embed="rId2"/>
          <a:srcRect t="8264"/>
          <a:stretch/>
        </p:blipFill>
        <p:spPr>
          <a:xfrm>
            <a:off x="238974" y="1527228"/>
            <a:ext cx="5765125" cy="4920018"/>
          </a:xfrm>
          <a:prstGeom prst="rect">
            <a:avLst/>
          </a:prstGeom>
        </p:spPr>
      </p:pic>
      <p:sp>
        <p:nvSpPr>
          <p:cNvPr id="9" name="Title 1">
            <a:extLst>
              <a:ext uri="{FF2B5EF4-FFF2-40B4-BE49-F238E27FC236}">
                <a16:creationId xmlns="" xmlns:a16="http://schemas.microsoft.com/office/drawing/2014/main" id="{55B9A818-6941-4C11-9E51-A7061372E7FD}"/>
              </a:ext>
            </a:extLst>
          </p:cNvPr>
          <p:cNvSpPr txBox="1">
            <a:spLocks/>
          </p:cNvSpPr>
          <p:nvPr/>
        </p:nvSpPr>
        <p:spPr>
          <a:xfrm>
            <a:off x="370555" y="975386"/>
            <a:ext cx="5851258"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500" b="1" dirty="0"/>
              <a:t>Activació de “xarxes”</a:t>
            </a:r>
            <a:endParaRPr lang="ca-ES" sz="1800" b="1" dirty="0"/>
          </a:p>
        </p:txBody>
      </p:sp>
      <p:pic>
        <p:nvPicPr>
          <p:cNvPr id="6" name="Imagen 5">
            <a:extLst>
              <a:ext uri="{FF2B5EF4-FFF2-40B4-BE49-F238E27FC236}">
                <a16:creationId xmlns="" xmlns:a16="http://schemas.microsoft.com/office/drawing/2014/main" id="{736A52A0-1417-4207-8D49-1A7D81F460A2}"/>
              </a:ext>
            </a:extLst>
          </p:cNvPr>
          <p:cNvPicPr>
            <a:picLocks noChangeAspect="1"/>
          </p:cNvPicPr>
          <p:nvPr/>
        </p:nvPicPr>
        <p:blipFill rotWithShape="1">
          <a:blip r:embed="rId3"/>
          <a:srcRect b="3082"/>
          <a:stretch/>
        </p:blipFill>
        <p:spPr>
          <a:xfrm>
            <a:off x="5959408" y="1516342"/>
            <a:ext cx="5906680" cy="4930904"/>
          </a:xfrm>
          <a:prstGeom prst="rect">
            <a:avLst/>
          </a:prstGeom>
        </p:spPr>
      </p:pic>
    </p:spTree>
    <p:extLst>
      <p:ext uri="{BB962C8B-B14F-4D97-AF65-F5344CB8AC3E}">
        <p14:creationId xmlns:p14="http://schemas.microsoft.com/office/powerpoint/2010/main" val="3467631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8AD5E38C-E632-4F43-9618-ECB401DAEF5E}"/>
              </a:ext>
            </a:extLst>
          </p:cNvPr>
          <p:cNvSpPr txBox="1">
            <a:spLocks/>
          </p:cNvSpPr>
          <p:nvPr/>
        </p:nvSpPr>
        <p:spPr>
          <a:xfrm>
            <a:off x="331788" y="566738"/>
            <a:ext cx="10989928" cy="81729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4000" b="1" dirty="0">
                <a:solidFill>
                  <a:srgbClr val="008080"/>
                </a:solidFill>
              </a:rPr>
              <a:t>Què tenim actualment al web de l’ATM?</a:t>
            </a:r>
          </a:p>
        </p:txBody>
      </p:sp>
      <p:pic>
        <p:nvPicPr>
          <p:cNvPr id="2" name="Imagen 1">
            <a:extLst>
              <a:ext uri="{FF2B5EF4-FFF2-40B4-BE49-F238E27FC236}">
                <a16:creationId xmlns="" xmlns:a16="http://schemas.microsoft.com/office/drawing/2014/main" id="{FD3F9B62-77DC-4A51-9DD9-7855CC408EF5}"/>
              </a:ext>
            </a:extLst>
          </p:cNvPr>
          <p:cNvPicPr>
            <a:picLocks noChangeAspect="1"/>
          </p:cNvPicPr>
          <p:nvPr/>
        </p:nvPicPr>
        <p:blipFill>
          <a:blip r:embed="rId2"/>
          <a:stretch>
            <a:fillRect/>
          </a:stretch>
        </p:blipFill>
        <p:spPr>
          <a:xfrm>
            <a:off x="522514" y="1257484"/>
            <a:ext cx="4800694" cy="5232216"/>
          </a:xfrm>
          <a:prstGeom prst="rect">
            <a:avLst/>
          </a:prstGeom>
        </p:spPr>
      </p:pic>
      <p:sp>
        <p:nvSpPr>
          <p:cNvPr id="14" name="Title 1">
            <a:extLst>
              <a:ext uri="{FF2B5EF4-FFF2-40B4-BE49-F238E27FC236}">
                <a16:creationId xmlns="" xmlns:a16="http://schemas.microsoft.com/office/drawing/2014/main" id="{2398E13B-4A39-45D3-9775-751C66BE89F2}"/>
              </a:ext>
            </a:extLst>
          </p:cNvPr>
          <p:cNvSpPr txBox="1">
            <a:spLocks/>
          </p:cNvSpPr>
          <p:nvPr/>
        </p:nvSpPr>
        <p:spPr>
          <a:xfrm>
            <a:off x="5731648" y="1384034"/>
            <a:ext cx="6017440" cy="5105666"/>
          </a:xfrm>
          <a:prstGeom prst="rect">
            <a:avLst/>
          </a:prstGeom>
        </p:spPr>
        <p:txBody>
          <a:bodyPr vert="horz" lIns="91440" tIns="45720" rIns="91440" bIns="45720" rtlCol="0" anchor="t">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500" b="1" dirty="0"/>
              <a:t>Mancances detectades</a:t>
            </a:r>
          </a:p>
          <a:p>
            <a:pPr marL="342900" indent="-342900" algn="l">
              <a:lnSpc>
                <a:spcPct val="100000"/>
              </a:lnSpc>
              <a:buClr>
                <a:schemeClr val="tx1"/>
              </a:buClr>
              <a:buFontTx/>
              <a:buChar char="-"/>
            </a:pPr>
            <a:r>
              <a:rPr lang="ca-ES" sz="2100" dirty="0"/>
              <a:t>El plànol té una interacció que no aporta d’informació rellevant a l’usuari final del transport públic.</a:t>
            </a:r>
          </a:p>
          <a:p>
            <a:pPr marL="342900" indent="-342900" algn="l">
              <a:lnSpc>
                <a:spcPct val="100000"/>
              </a:lnSpc>
              <a:buClr>
                <a:schemeClr val="tx1"/>
              </a:buClr>
              <a:buFontTx/>
              <a:buChar char="-"/>
            </a:pPr>
            <a:endParaRPr lang="ca-ES" sz="2100" dirty="0"/>
          </a:p>
          <a:p>
            <a:pPr marL="342900" indent="-342900" algn="l">
              <a:lnSpc>
                <a:spcPct val="100000"/>
              </a:lnSpc>
              <a:buClr>
                <a:schemeClr val="tx1"/>
              </a:buClr>
              <a:buFontTx/>
              <a:buChar char="-"/>
            </a:pPr>
            <a:r>
              <a:rPr lang="ca-ES" sz="2100" dirty="0"/>
              <a:t>La informació de la intermodalitat és escassa i hi manquen, per exemple dades sobre:</a:t>
            </a:r>
          </a:p>
          <a:p>
            <a:pPr marL="800100" lvl="1" indent="-342900">
              <a:buClr>
                <a:schemeClr val="tx1"/>
              </a:buClr>
              <a:buFontTx/>
              <a:buChar char="-"/>
            </a:pPr>
            <a:r>
              <a:rPr lang="ca-ES" sz="2100" dirty="0">
                <a:latin typeface="+mj-lt"/>
              </a:rPr>
              <a:t>Per on es realitza (pel carrer/dins l’estació)?</a:t>
            </a:r>
          </a:p>
          <a:p>
            <a:pPr marL="800100" lvl="1" indent="-342900">
              <a:buClr>
                <a:schemeClr val="tx1"/>
              </a:buClr>
              <a:buFontTx/>
              <a:buChar char="-"/>
            </a:pPr>
            <a:r>
              <a:rPr lang="ca-ES" sz="2100" dirty="0">
                <a:latin typeface="+mj-lt"/>
              </a:rPr>
              <a:t>Quan temps es tarda per cada alternativa?</a:t>
            </a:r>
          </a:p>
          <a:p>
            <a:pPr marL="800100" lvl="1" indent="-342900">
              <a:buClr>
                <a:schemeClr val="tx1"/>
              </a:buClr>
              <a:buFontTx/>
              <a:buChar char="-"/>
            </a:pPr>
            <a:r>
              <a:rPr lang="ca-ES" sz="2100" dirty="0">
                <a:latin typeface="+mj-lt"/>
              </a:rPr>
              <a:t>Accessibilitat en tots els accessos?</a:t>
            </a:r>
          </a:p>
          <a:p>
            <a:pPr lvl="1">
              <a:buClr>
                <a:schemeClr val="tx1"/>
              </a:buClr>
            </a:pPr>
            <a:endParaRPr lang="ca-ES" sz="2100" dirty="0">
              <a:latin typeface="+mj-lt"/>
            </a:endParaRPr>
          </a:p>
          <a:p>
            <a:pPr marL="342900" lvl="1" indent="-342900">
              <a:buClr>
                <a:schemeClr val="tx1"/>
              </a:buClr>
              <a:buFontTx/>
              <a:buChar char="-"/>
            </a:pPr>
            <a:r>
              <a:rPr lang="ca-ES" sz="2100" dirty="0">
                <a:latin typeface="+mj-lt"/>
              </a:rPr>
              <a:t>Informacions que no apareixen de cada estació:</a:t>
            </a:r>
          </a:p>
          <a:p>
            <a:pPr marL="800100" lvl="2" indent="-342900">
              <a:buClr>
                <a:schemeClr val="tx1"/>
              </a:buClr>
              <a:buFontTx/>
              <a:buChar char="-"/>
            </a:pPr>
            <a:r>
              <a:rPr lang="ca-ES" sz="2100" dirty="0">
                <a:latin typeface="+mj-lt"/>
              </a:rPr>
              <a:t>Serveis disponibles (WC,...)</a:t>
            </a:r>
          </a:p>
          <a:p>
            <a:pPr marL="800100" lvl="1" indent="-342900">
              <a:buClr>
                <a:schemeClr val="tx1"/>
              </a:buClr>
              <a:buFontTx/>
              <a:buChar char="-"/>
            </a:pPr>
            <a:r>
              <a:rPr lang="ca-ES" sz="2100" dirty="0">
                <a:latin typeface="+mj-lt"/>
              </a:rPr>
              <a:t>Horaris dels serveis en temps teòric i/o real</a:t>
            </a:r>
          </a:p>
          <a:p>
            <a:pPr marL="800100" lvl="1" indent="-342900">
              <a:buClr>
                <a:schemeClr val="tx1"/>
              </a:buClr>
              <a:buFontTx/>
              <a:buChar char="-"/>
            </a:pPr>
            <a:r>
              <a:rPr lang="ca-ES" sz="2100" dirty="0">
                <a:latin typeface="+mj-lt"/>
              </a:rPr>
              <a:t>Incidències en temps real dels equipaments</a:t>
            </a:r>
          </a:p>
          <a:p>
            <a:pPr marL="800100" lvl="1" indent="-342900">
              <a:buClr>
                <a:schemeClr val="tx1"/>
              </a:buClr>
              <a:buFontTx/>
              <a:buChar char="-"/>
            </a:pPr>
            <a:r>
              <a:rPr lang="ca-ES" sz="2100" dirty="0">
                <a:latin typeface="+mj-lt"/>
              </a:rPr>
              <a:t>Punts d’interès propers a cada parada</a:t>
            </a:r>
          </a:p>
          <a:p>
            <a:pPr marL="800100" lvl="1" indent="-342900">
              <a:buClr>
                <a:schemeClr val="tx1"/>
              </a:buClr>
              <a:buFontTx/>
              <a:buChar char="-"/>
            </a:pPr>
            <a:r>
              <a:rPr lang="ca-ES" sz="2100" dirty="0">
                <a:latin typeface="+mj-lt"/>
              </a:rPr>
              <a:t>...</a:t>
            </a:r>
          </a:p>
          <a:p>
            <a:pPr algn="l">
              <a:lnSpc>
                <a:spcPct val="100000"/>
              </a:lnSpc>
              <a:buClr>
                <a:schemeClr val="tx1"/>
              </a:buClr>
            </a:pPr>
            <a:endParaRPr lang="ca-ES" sz="1600" dirty="0"/>
          </a:p>
          <a:p>
            <a:pPr algn="l">
              <a:lnSpc>
                <a:spcPct val="100000"/>
              </a:lnSpc>
              <a:buClr>
                <a:schemeClr val="tx1"/>
              </a:buClr>
            </a:pPr>
            <a:r>
              <a:rPr lang="ca-ES" sz="2200" dirty="0"/>
              <a:t>TENINT CLAR QUE TAMBÉ EXISTEIX EL </a:t>
            </a:r>
            <a:r>
              <a:rPr lang="ca-ES" sz="2200" b="1" dirty="0">
                <a:solidFill>
                  <a:srgbClr val="C00000"/>
                </a:solidFill>
              </a:rPr>
              <a:t>MOU-TE</a:t>
            </a:r>
          </a:p>
        </p:txBody>
      </p:sp>
    </p:spTree>
    <p:extLst>
      <p:ext uri="{BB962C8B-B14F-4D97-AF65-F5344CB8AC3E}">
        <p14:creationId xmlns:p14="http://schemas.microsoft.com/office/powerpoint/2010/main" val="1206705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8080">
            <a:alpha val="30000"/>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2884</TotalTime>
  <Words>1032</Words>
  <Application>Microsoft Office PowerPoint</Application>
  <PresentationFormat>Panorámica</PresentationFormat>
  <Paragraphs>131</Paragraphs>
  <Slides>20</Slides>
  <Notes>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20</vt:i4>
      </vt:variant>
    </vt:vector>
  </HeadingPairs>
  <TitlesOfParts>
    <vt:vector size="29" baseType="lpstr">
      <vt:lpstr>맑은 고딕</vt:lpstr>
      <vt:lpstr>Arial</vt:lpstr>
      <vt:lpstr>Calibri</vt:lpstr>
      <vt:lpstr>Calibri Light</vt:lpstr>
      <vt:lpstr>Linux Libertine</vt:lpstr>
      <vt:lpstr>Open Sans Bold</vt:lpstr>
      <vt:lpstr>Oswald Regular</vt:lpstr>
      <vt:lpstr>Roboto</vt:lpstr>
      <vt:lpstr>Office Theme</vt:lpstr>
      <vt:lpstr>Reptes i objectius del RAILMAPCHALLANGE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T-mobilitat</dc:title>
  <dc:creator>Marti Ruiz</dc:creator>
  <cp:lastModifiedBy>Marta Pla Monfort</cp:lastModifiedBy>
  <cp:revision>245</cp:revision>
  <cp:lastPrinted>2017-11-16T10:57:05Z</cp:lastPrinted>
  <dcterms:created xsi:type="dcterms:W3CDTF">2017-10-24T11:55:17Z</dcterms:created>
  <dcterms:modified xsi:type="dcterms:W3CDTF">2018-08-01T10:03:54Z</dcterms:modified>
</cp:coreProperties>
</file>